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291" r:id="rId2"/>
    <p:sldId id="275" r:id="rId3"/>
    <p:sldId id="295" r:id="rId4"/>
    <p:sldId id="296" r:id="rId5"/>
    <p:sldId id="297" r:id="rId6"/>
    <p:sldId id="262" r:id="rId7"/>
    <p:sldId id="263" r:id="rId8"/>
    <p:sldId id="264" r:id="rId9"/>
    <p:sldId id="267" r:id="rId10"/>
    <p:sldId id="265" r:id="rId11"/>
    <p:sldId id="266" r:id="rId12"/>
    <p:sldId id="285" r:id="rId13"/>
    <p:sldId id="277" r:id="rId14"/>
    <p:sldId id="283" r:id="rId15"/>
    <p:sldId id="282" r:id="rId16"/>
    <p:sldId id="279" r:id="rId17"/>
    <p:sldId id="280" r:id="rId18"/>
    <p:sldId id="294"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showPr>
  <p:clrMru>
    <a:srgbClr val="FFFF66"/>
    <a:srgbClr val="000000"/>
    <a:srgbClr val="CC3399"/>
    <a:srgbClr val="660033"/>
    <a:srgbClr val="DE0000"/>
    <a:srgbClr val="FF5353"/>
    <a:srgbClr val="892EA2"/>
    <a:srgbClr val="CC0066"/>
    <a:srgbClr val="990033"/>
    <a:srgbClr val="CC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268" autoAdjust="0"/>
    <p:restoredTop sz="94466" autoAdjust="0"/>
  </p:normalViewPr>
  <p:slideViewPr>
    <p:cSldViewPr>
      <p:cViewPr>
        <p:scale>
          <a:sx n="78" d="100"/>
          <a:sy n="78" d="100"/>
        </p:scale>
        <p:origin x="-107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C96386-8542-4D0C-9144-C06751EFB86F}"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789673A4-2F9D-4B2F-B948-74BEECBE6962}">
      <dgm:prSet phldrT="[Текст]"/>
      <dgm:spPr/>
      <dgm:t>
        <a:bodyPr/>
        <a:lstStyle/>
        <a:p>
          <a:r>
            <a:rPr lang="ru-RU" dirty="0" smtClean="0"/>
            <a:t>Детство и отрочество </a:t>
          </a:r>
          <a:endParaRPr lang="ru-RU" dirty="0"/>
        </a:p>
      </dgm:t>
    </dgm:pt>
    <dgm:pt modelId="{4A63DD83-DA75-4F6B-B929-9AA507BDD910}" type="parTrans" cxnId="{6ADA0387-BE4B-4E5C-A2F1-E0C358BC78C9}">
      <dgm:prSet/>
      <dgm:spPr/>
      <dgm:t>
        <a:bodyPr/>
        <a:lstStyle/>
        <a:p>
          <a:endParaRPr lang="ru-RU"/>
        </a:p>
      </dgm:t>
    </dgm:pt>
    <dgm:pt modelId="{8E2F0A92-EB11-40AE-BB1A-CD042169856B}" type="sibTrans" cxnId="{6ADA0387-BE4B-4E5C-A2F1-E0C358BC78C9}">
      <dgm:prSet/>
      <dgm:spPr/>
      <dgm:t>
        <a:bodyPr/>
        <a:lstStyle/>
        <a:p>
          <a:endParaRPr lang="ru-RU"/>
        </a:p>
      </dgm:t>
    </dgm:pt>
    <dgm:pt modelId="{364BF996-E45D-4F40-9E15-E4204C30831A}">
      <dgm:prSet phldrT="[Текст]"/>
      <dgm:spPr/>
      <dgm:t>
        <a:bodyPr/>
        <a:lstStyle/>
        <a:p>
          <a:r>
            <a:rPr lang="ru-RU" b="1" dirty="0" smtClean="0"/>
            <a:t>Господство фантазии, игр, сказок, вымысла</a:t>
          </a:r>
          <a:endParaRPr lang="ru-RU" b="1" dirty="0"/>
        </a:p>
      </dgm:t>
    </dgm:pt>
    <dgm:pt modelId="{A35A63B3-0BBE-4A97-9FD9-77A94532730E}" type="parTrans" cxnId="{E02810B2-7A8F-4D49-9CBB-6B2F19BC9839}">
      <dgm:prSet/>
      <dgm:spPr/>
      <dgm:t>
        <a:bodyPr/>
        <a:lstStyle/>
        <a:p>
          <a:endParaRPr lang="ru-RU"/>
        </a:p>
      </dgm:t>
    </dgm:pt>
    <dgm:pt modelId="{78C083B1-0C30-447F-B2E7-53C09B005D4C}" type="sibTrans" cxnId="{E02810B2-7A8F-4D49-9CBB-6B2F19BC9839}">
      <dgm:prSet/>
      <dgm:spPr/>
      <dgm:t>
        <a:bodyPr/>
        <a:lstStyle/>
        <a:p>
          <a:endParaRPr lang="ru-RU"/>
        </a:p>
      </dgm:t>
    </dgm:pt>
    <dgm:pt modelId="{DEE6B2E7-247B-49AE-955A-B218B1B97D10}">
      <dgm:prSet phldrT="[Текст]"/>
      <dgm:spPr/>
      <dgm:t>
        <a:bodyPr/>
        <a:lstStyle/>
        <a:p>
          <a:r>
            <a:rPr lang="ru-RU" dirty="0" smtClean="0"/>
            <a:t>Юность</a:t>
          </a:r>
          <a:endParaRPr lang="ru-RU" dirty="0"/>
        </a:p>
      </dgm:t>
    </dgm:pt>
    <dgm:pt modelId="{12AA42F6-4A6E-409C-B7D2-153F8D551302}" type="parTrans" cxnId="{D1E26DFB-1473-448F-B0D9-FE796C2AE975}">
      <dgm:prSet/>
      <dgm:spPr/>
      <dgm:t>
        <a:bodyPr/>
        <a:lstStyle/>
        <a:p>
          <a:endParaRPr lang="ru-RU"/>
        </a:p>
      </dgm:t>
    </dgm:pt>
    <dgm:pt modelId="{50C581AE-601A-4F77-A4DD-072163670667}" type="sibTrans" cxnId="{D1E26DFB-1473-448F-B0D9-FE796C2AE975}">
      <dgm:prSet/>
      <dgm:spPr/>
      <dgm:t>
        <a:bodyPr/>
        <a:lstStyle/>
        <a:p>
          <a:endParaRPr lang="ru-RU"/>
        </a:p>
      </dgm:t>
    </dgm:pt>
    <dgm:pt modelId="{4575E7CD-F6A3-4615-9A4A-6A8F686C3262}">
      <dgm:prSet phldrT="[Текст]"/>
      <dgm:spPr/>
      <dgm:t>
        <a:bodyPr/>
        <a:lstStyle/>
        <a:p>
          <a:r>
            <a:rPr lang="ru-RU" b="1" dirty="0" smtClean="0"/>
            <a:t>Сочетание вымысла и деятельности, «трезвого расчетливого рассудка»</a:t>
          </a:r>
          <a:endParaRPr lang="ru-RU" b="1" dirty="0"/>
        </a:p>
      </dgm:t>
    </dgm:pt>
    <dgm:pt modelId="{1B2DE10C-BCEC-49E7-8537-91B2516EA991}" type="parTrans" cxnId="{26E7B938-CB2B-4AAE-A6A7-ACDD834095B5}">
      <dgm:prSet/>
      <dgm:spPr/>
      <dgm:t>
        <a:bodyPr/>
        <a:lstStyle/>
        <a:p>
          <a:endParaRPr lang="ru-RU"/>
        </a:p>
      </dgm:t>
    </dgm:pt>
    <dgm:pt modelId="{41436504-B78D-4B96-AC25-73E01AC615E8}" type="sibTrans" cxnId="{26E7B938-CB2B-4AAE-A6A7-ACDD834095B5}">
      <dgm:prSet/>
      <dgm:spPr/>
      <dgm:t>
        <a:bodyPr/>
        <a:lstStyle/>
        <a:p>
          <a:endParaRPr lang="ru-RU"/>
        </a:p>
      </dgm:t>
    </dgm:pt>
    <dgm:pt modelId="{2695EB10-AAE4-4BFB-88A0-307F20B5BE79}">
      <dgm:prSet phldrT="[Текст]"/>
      <dgm:spPr/>
      <dgm:t>
        <a:bodyPr/>
        <a:lstStyle/>
        <a:p>
          <a:r>
            <a:rPr lang="ru-RU" dirty="0" smtClean="0"/>
            <a:t>Зрелость</a:t>
          </a:r>
          <a:endParaRPr lang="ru-RU" dirty="0"/>
        </a:p>
      </dgm:t>
    </dgm:pt>
    <dgm:pt modelId="{BFC51175-48B8-41AD-A67B-89670E6F9708}" type="parTrans" cxnId="{86D2C6E0-7785-4450-8CDA-EF4B3AD9C8AF}">
      <dgm:prSet/>
      <dgm:spPr/>
      <dgm:t>
        <a:bodyPr/>
        <a:lstStyle/>
        <a:p>
          <a:endParaRPr lang="ru-RU"/>
        </a:p>
      </dgm:t>
    </dgm:pt>
    <dgm:pt modelId="{CB257E1D-9311-4736-8473-1AA62E50BCDD}" type="sibTrans" cxnId="{86D2C6E0-7785-4450-8CDA-EF4B3AD9C8AF}">
      <dgm:prSet/>
      <dgm:spPr/>
      <dgm:t>
        <a:bodyPr/>
        <a:lstStyle/>
        <a:p>
          <a:endParaRPr lang="ru-RU"/>
        </a:p>
      </dgm:t>
    </dgm:pt>
    <dgm:pt modelId="{050A9F33-29D5-4559-807B-0CDA1BEFF6A0}">
      <dgm:prSet phldrT="[Текст]"/>
      <dgm:spPr/>
      <dgm:t>
        <a:bodyPr/>
        <a:lstStyle/>
        <a:p>
          <a:r>
            <a:rPr lang="ru-RU" b="1" dirty="0" smtClean="0"/>
            <a:t>Подчинение воображения уму интеллекту</a:t>
          </a:r>
          <a:endParaRPr lang="ru-RU" b="1" dirty="0"/>
        </a:p>
      </dgm:t>
    </dgm:pt>
    <dgm:pt modelId="{63218165-6344-4808-A709-C25911247B60}" type="parTrans" cxnId="{916D914E-CDE2-4FF6-BFB4-CC79DCDD5288}">
      <dgm:prSet/>
      <dgm:spPr/>
      <dgm:t>
        <a:bodyPr/>
        <a:lstStyle/>
        <a:p>
          <a:endParaRPr lang="ru-RU"/>
        </a:p>
      </dgm:t>
    </dgm:pt>
    <dgm:pt modelId="{EB7C1329-A7C0-4B37-9B15-1F1923349EFF}" type="sibTrans" cxnId="{916D914E-CDE2-4FF6-BFB4-CC79DCDD5288}">
      <dgm:prSet/>
      <dgm:spPr/>
      <dgm:t>
        <a:bodyPr/>
        <a:lstStyle/>
        <a:p>
          <a:endParaRPr lang="ru-RU"/>
        </a:p>
      </dgm:t>
    </dgm:pt>
    <dgm:pt modelId="{904038ED-F7E5-429F-8351-7DD282673338}" type="pres">
      <dgm:prSet presAssocID="{D9C96386-8542-4D0C-9144-C06751EFB86F}" presName="Name0" presStyleCnt="0">
        <dgm:presLayoutVars>
          <dgm:dir/>
          <dgm:animLvl val="lvl"/>
          <dgm:resizeHandles val="exact"/>
        </dgm:presLayoutVars>
      </dgm:prSet>
      <dgm:spPr/>
      <dgm:t>
        <a:bodyPr/>
        <a:lstStyle/>
        <a:p>
          <a:endParaRPr lang="ru-RU"/>
        </a:p>
      </dgm:t>
    </dgm:pt>
    <dgm:pt modelId="{F8E2C563-0BB9-469A-9781-E34CA0776731}" type="pres">
      <dgm:prSet presAssocID="{D9C96386-8542-4D0C-9144-C06751EFB86F}" presName="tSp" presStyleCnt="0"/>
      <dgm:spPr/>
    </dgm:pt>
    <dgm:pt modelId="{37794A51-080A-4EA4-8026-92A4F6142D7B}" type="pres">
      <dgm:prSet presAssocID="{D9C96386-8542-4D0C-9144-C06751EFB86F}" presName="bSp" presStyleCnt="0"/>
      <dgm:spPr/>
    </dgm:pt>
    <dgm:pt modelId="{7368F7FB-6C52-48DC-9350-E1E82138ABA7}" type="pres">
      <dgm:prSet presAssocID="{D9C96386-8542-4D0C-9144-C06751EFB86F}" presName="process" presStyleCnt="0"/>
      <dgm:spPr/>
    </dgm:pt>
    <dgm:pt modelId="{D9EF7713-2F4E-4377-A857-EE0A15A7F1E1}" type="pres">
      <dgm:prSet presAssocID="{789673A4-2F9D-4B2F-B948-74BEECBE6962}" presName="composite1" presStyleCnt="0"/>
      <dgm:spPr/>
    </dgm:pt>
    <dgm:pt modelId="{0892222C-ABFB-409E-8820-4D17302238BB}" type="pres">
      <dgm:prSet presAssocID="{789673A4-2F9D-4B2F-B948-74BEECBE6962}" presName="dummyNode1" presStyleLbl="node1" presStyleIdx="0" presStyleCnt="3"/>
      <dgm:spPr/>
    </dgm:pt>
    <dgm:pt modelId="{3A875A62-6051-4AA0-A988-1327DF733DE4}" type="pres">
      <dgm:prSet presAssocID="{789673A4-2F9D-4B2F-B948-74BEECBE6962}" presName="childNode1" presStyleLbl="bgAcc1" presStyleIdx="0" presStyleCnt="3">
        <dgm:presLayoutVars>
          <dgm:bulletEnabled val="1"/>
        </dgm:presLayoutVars>
      </dgm:prSet>
      <dgm:spPr/>
      <dgm:t>
        <a:bodyPr/>
        <a:lstStyle/>
        <a:p>
          <a:endParaRPr lang="ru-RU"/>
        </a:p>
      </dgm:t>
    </dgm:pt>
    <dgm:pt modelId="{F3E0B153-4D2A-4777-A3A5-D6B7EEECF20A}" type="pres">
      <dgm:prSet presAssocID="{789673A4-2F9D-4B2F-B948-74BEECBE6962}" presName="childNode1tx" presStyleLbl="bgAcc1" presStyleIdx="0" presStyleCnt="3">
        <dgm:presLayoutVars>
          <dgm:bulletEnabled val="1"/>
        </dgm:presLayoutVars>
      </dgm:prSet>
      <dgm:spPr/>
      <dgm:t>
        <a:bodyPr/>
        <a:lstStyle/>
        <a:p>
          <a:endParaRPr lang="ru-RU"/>
        </a:p>
      </dgm:t>
    </dgm:pt>
    <dgm:pt modelId="{41469743-4B94-433A-8815-C6623FE218CC}" type="pres">
      <dgm:prSet presAssocID="{789673A4-2F9D-4B2F-B948-74BEECBE6962}" presName="parentNode1" presStyleLbl="node1" presStyleIdx="0" presStyleCnt="3">
        <dgm:presLayoutVars>
          <dgm:chMax val="1"/>
          <dgm:bulletEnabled val="1"/>
        </dgm:presLayoutVars>
      </dgm:prSet>
      <dgm:spPr/>
      <dgm:t>
        <a:bodyPr/>
        <a:lstStyle/>
        <a:p>
          <a:endParaRPr lang="ru-RU"/>
        </a:p>
      </dgm:t>
    </dgm:pt>
    <dgm:pt modelId="{1DF83AC7-E4D3-4053-B88D-A544EAF66157}" type="pres">
      <dgm:prSet presAssocID="{789673A4-2F9D-4B2F-B948-74BEECBE6962}" presName="connSite1" presStyleCnt="0"/>
      <dgm:spPr/>
    </dgm:pt>
    <dgm:pt modelId="{F34CBB49-D0CB-4555-AF47-85E73D17590E}" type="pres">
      <dgm:prSet presAssocID="{8E2F0A92-EB11-40AE-BB1A-CD042169856B}" presName="Name9" presStyleLbl="sibTrans2D1" presStyleIdx="0" presStyleCnt="2"/>
      <dgm:spPr/>
      <dgm:t>
        <a:bodyPr/>
        <a:lstStyle/>
        <a:p>
          <a:endParaRPr lang="ru-RU"/>
        </a:p>
      </dgm:t>
    </dgm:pt>
    <dgm:pt modelId="{DB3F763F-914F-4595-ABDB-FC5894866551}" type="pres">
      <dgm:prSet presAssocID="{DEE6B2E7-247B-49AE-955A-B218B1B97D10}" presName="composite2" presStyleCnt="0"/>
      <dgm:spPr/>
    </dgm:pt>
    <dgm:pt modelId="{39BE3970-D48F-439A-A53D-255898FE69A4}" type="pres">
      <dgm:prSet presAssocID="{DEE6B2E7-247B-49AE-955A-B218B1B97D10}" presName="dummyNode2" presStyleLbl="node1" presStyleIdx="0" presStyleCnt="3"/>
      <dgm:spPr/>
    </dgm:pt>
    <dgm:pt modelId="{CC11D7FF-F1AD-41EB-8E98-DCD1633987F3}" type="pres">
      <dgm:prSet presAssocID="{DEE6B2E7-247B-49AE-955A-B218B1B97D10}" presName="childNode2" presStyleLbl="bgAcc1" presStyleIdx="1" presStyleCnt="3">
        <dgm:presLayoutVars>
          <dgm:bulletEnabled val="1"/>
        </dgm:presLayoutVars>
      </dgm:prSet>
      <dgm:spPr/>
      <dgm:t>
        <a:bodyPr/>
        <a:lstStyle/>
        <a:p>
          <a:endParaRPr lang="ru-RU"/>
        </a:p>
      </dgm:t>
    </dgm:pt>
    <dgm:pt modelId="{C5FF5BCB-A52A-4BE5-AF89-FB14CF5886BB}" type="pres">
      <dgm:prSet presAssocID="{DEE6B2E7-247B-49AE-955A-B218B1B97D10}" presName="childNode2tx" presStyleLbl="bgAcc1" presStyleIdx="1" presStyleCnt="3">
        <dgm:presLayoutVars>
          <dgm:bulletEnabled val="1"/>
        </dgm:presLayoutVars>
      </dgm:prSet>
      <dgm:spPr/>
      <dgm:t>
        <a:bodyPr/>
        <a:lstStyle/>
        <a:p>
          <a:endParaRPr lang="ru-RU"/>
        </a:p>
      </dgm:t>
    </dgm:pt>
    <dgm:pt modelId="{BDF3150A-0E3D-481C-8275-FBAB9F81A091}" type="pres">
      <dgm:prSet presAssocID="{DEE6B2E7-247B-49AE-955A-B218B1B97D10}" presName="parentNode2" presStyleLbl="node1" presStyleIdx="1" presStyleCnt="3">
        <dgm:presLayoutVars>
          <dgm:chMax val="0"/>
          <dgm:bulletEnabled val="1"/>
        </dgm:presLayoutVars>
      </dgm:prSet>
      <dgm:spPr/>
      <dgm:t>
        <a:bodyPr/>
        <a:lstStyle/>
        <a:p>
          <a:endParaRPr lang="ru-RU"/>
        </a:p>
      </dgm:t>
    </dgm:pt>
    <dgm:pt modelId="{37EDCC61-EBA5-4C90-8E65-2E3C26DB807C}" type="pres">
      <dgm:prSet presAssocID="{DEE6B2E7-247B-49AE-955A-B218B1B97D10}" presName="connSite2" presStyleCnt="0"/>
      <dgm:spPr/>
    </dgm:pt>
    <dgm:pt modelId="{E8D0FE88-7803-4718-8AB7-69DC5056571F}" type="pres">
      <dgm:prSet presAssocID="{50C581AE-601A-4F77-A4DD-072163670667}" presName="Name18" presStyleLbl="sibTrans2D1" presStyleIdx="1" presStyleCnt="2"/>
      <dgm:spPr/>
      <dgm:t>
        <a:bodyPr/>
        <a:lstStyle/>
        <a:p>
          <a:endParaRPr lang="ru-RU"/>
        </a:p>
      </dgm:t>
    </dgm:pt>
    <dgm:pt modelId="{4D19A0F8-B11C-4D40-8F1C-EAA6AC5FB6DE}" type="pres">
      <dgm:prSet presAssocID="{2695EB10-AAE4-4BFB-88A0-307F20B5BE79}" presName="composite1" presStyleCnt="0"/>
      <dgm:spPr/>
    </dgm:pt>
    <dgm:pt modelId="{86F0B4D8-8178-4C2F-8BC2-17235F3632E2}" type="pres">
      <dgm:prSet presAssocID="{2695EB10-AAE4-4BFB-88A0-307F20B5BE79}" presName="dummyNode1" presStyleLbl="node1" presStyleIdx="1" presStyleCnt="3"/>
      <dgm:spPr/>
    </dgm:pt>
    <dgm:pt modelId="{AA0EE499-9F6F-408C-93B9-F22EA296EE67}" type="pres">
      <dgm:prSet presAssocID="{2695EB10-AAE4-4BFB-88A0-307F20B5BE79}" presName="childNode1" presStyleLbl="bgAcc1" presStyleIdx="2" presStyleCnt="3">
        <dgm:presLayoutVars>
          <dgm:bulletEnabled val="1"/>
        </dgm:presLayoutVars>
      </dgm:prSet>
      <dgm:spPr/>
      <dgm:t>
        <a:bodyPr/>
        <a:lstStyle/>
        <a:p>
          <a:endParaRPr lang="ru-RU"/>
        </a:p>
      </dgm:t>
    </dgm:pt>
    <dgm:pt modelId="{952032B7-DF7B-4FD7-8007-AC0CC3FA1801}" type="pres">
      <dgm:prSet presAssocID="{2695EB10-AAE4-4BFB-88A0-307F20B5BE79}" presName="childNode1tx" presStyleLbl="bgAcc1" presStyleIdx="2" presStyleCnt="3">
        <dgm:presLayoutVars>
          <dgm:bulletEnabled val="1"/>
        </dgm:presLayoutVars>
      </dgm:prSet>
      <dgm:spPr/>
      <dgm:t>
        <a:bodyPr/>
        <a:lstStyle/>
        <a:p>
          <a:endParaRPr lang="ru-RU"/>
        </a:p>
      </dgm:t>
    </dgm:pt>
    <dgm:pt modelId="{A0B44429-1549-4B05-8357-109C198AF65A}" type="pres">
      <dgm:prSet presAssocID="{2695EB10-AAE4-4BFB-88A0-307F20B5BE79}" presName="parentNode1" presStyleLbl="node1" presStyleIdx="2" presStyleCnt="3">
        <dgm:presLayoutVars>
          <dgm:chMax val="1"/>
          <dgm:bulletEnabled val="1"/>
        </dgm:presLayoutVars>
      </dgm:prSet>
      <dgm:spPr/>
      <dgm:t>
        <a:bodyPr/>
        <a:lstStyle/>
        <a:p>
          <a:endParaRPr lang="ru-RU"/>
        </a:p>
      </dgm:t>
    </dgm:pt>
    <dgm:pt modelId="{0FC750A6-4F3D-4D19-BE92-A078480D9231}" type="pres">
      <dgm:prSet presAssocID="{2695EB10-AAE4-4BFB-88A0-307F20B5BE79}" presName="connSite1" presStyleCnt="0"/>
      <dgm:spPr/>
    </dgm:pt>
  </dgm:ptLst>
  <dgm:cxnLst>
    <dgm:cxn modelId="{89D66B3F-8639-45CF-A1E8-412A2C61DB7B}" type="presOf" srcId="{4575E7CD-F6A3-4615-9A4A-6A8F686C3262}" destId="{C5FF5BCB-A52A-4BE5-AF89-FB14CF5886BB}" srcOrd="1" destOrd="0" presId="urn:microsoft.com/office/officeart/2005/8/layout/hProcess4"/>
    <dgm:cxn modelId="{6ADA0387-BE4B-4E5C-A2F1-E0C358BC78C9}" srcId="{D9C96386-8542-4D0C-9144-C06751EFB86F}" destId="{789673A4-2F9D-4B2F-B948-74BEECBE6962}" srcOrd="0" destOrd="0" parTransId="{4A63DD83-DA75-4F6B-B929-9AA507BDD910}" sibTransId="{8E2F0A92-EB11-40AE-BB1A-CD042169856B}"/>
    <dgm:cxn modelId="{CB96A268-DD3A-4CF4-97CA-D438BAF2D17A}" type="presOf" srcId="{050A9F33-29D5-4559-807B-0CDA1BEFF6A0}" destId="{952032B7-DF7B-4FD7-8007-AC0CC3FA1801}" srcOrd="1" destOrd="0" presId="urn:microsoft.com/office/officeart/2005/8/layout/hProcess4"/>
    <dgm:cxn modelId="{9C71998A-6199-4F23-BE84-D3267575C381}" type="presOf" srcId="{4575E7CD-F6A3-4615-9A4A-6A8F686C3262}" destId="{CC11D7FF-F1AD-41EB-8E98-DCD1633987F3}" srcOrd="0" destOrd="0" presId="urn:microsoft.com/office/officeart/2005/8/layout/hProcess4"/>
    <dgm:cxn modelId="{1A067E1B-DA1B-443D-8699-5480532CF07F}" type="presOf" srcId="{8E2F0A92-EB11-40AE-BB1A-CD042169856B}" destId="{F34CBB49-D0CB-4555-AF47-85E73D17590E}" srcOrd="0" destOrd="0" presId="urn:microsoft.com/office/officeart/2005/8/layout/hProcess4"/>
    <dgm:cxn modelId="{E02810B2-7A8F-4D49-9CBB-6B2F19BC9839}" srcId="{789673A4-2F9D-4B2F-B948-74BEECBE6962}" destId="{364BF996-E45D-4F40-9E15-E4204C30831A}" srcOrd="0" destOrd="0" parTransId="{A35A63B3-0BBE-4A97-9FD9-77A94532730E}" sibTransId="{78C083B1-0C30-447F-B2E7-53C09B005D4C}"/>
    <dgm:cxn modelId="{86D2C6E0-7785-4450-8CDA-EF4B3AD9C8AF}" srcId="{D9C96386-8542-4D0C-9144-C06751EFB86F}" destId="{2695EB10-AAE4-4BFB-88A0-307F20B5BE79}" srcOrd="2" destOrd="0" parTransId="{BFC51175-48B8-41AD-A67B-89670E6F9708}" sibTransId="{CB257E1D-9311-4736-8473-1AA62E50BCDD}"/>
    <dgm:cxn modelId="{ACB8663D-CE7E-4D74-B5E9-0AB0B6B0CAC4}" type="presOf" srcId="{50C581AE-601A-4F77-A4DD-072163670667}" destId="{E8D0FE88-7803-4718-8AB7-69DC5056571F}" srcOrd="0" destOrd="0" presId="urn:microsoft.com/office/officeart/2005/8/layout/hProcess4"/>
    <dgm:cxn modelId="{FFD5FCF0-2D43-48C9-A5CD-D9C6FDCF8207}" type="presOf" srcId="{DEE6B2E7-247B-49AE-955A-B218B1B97D10}" destId="{BDF3150A-0E3D-481C-8275-FBAB9F81A091}" srcOrd="0" destOrd="0" presId="urn:microsoft.com/office/officeart/2005/8/layout/hProcess4"/>
    <dgm:cxn modelId="{B169F755-B9DC-48F5-8B29-1ACE4B77ABCF}" type="presOf" srcId="{050A9F33-29D5-4559-807B-0CDA1BEFF6A0}" destId="{AA0EE499-9F6F-408C-93B9-F22EA296EE67}" srcOrd="0" destOrd="0" presId="urn:microsoft.com/office/officeart/2005/8/layout/hProcess4"/>
    <dgm:cxn modelId="{D1E26DFB-1473-448F-B0D9-FE796C2AE975}" srcId="{D9C96386-8542-4D0C-9144-C06751EFB86F}" destId="{DEE6B2E7-247B-49AE-955A-B218B1B97D10}" srcOrd="1" destOrd="0" parTransId="{12AA42F6-4A6E-409C-B7D2-153F8D551302}" sibTransId="{50C581AE-601A-4F77-A4DD-072163670667}"/>
    <dgm:cxn modelId="{27561A5F-DE2D-4F9F-8D4D-5E87FF67EAC4}" type="presOf" srcId="{789673A4-2F9D-4B2F-B948-74BEECBE6962}" destId="{41469743-4B94-433A-8815-C6623FE218CC}" srcOrd="0" destOrd="0" presId="urn:microsoft.com/office/officeart/2005/8/layout/hProcess4"/>
    <dgm:cxn modelId="{916D914E-CDE2-4FF6-BFB4-CC79DCDD5288}" srcId="{2695EB10-AAE4-4BFB-88A0-307F20B5BE79}" destId="{050A9F33-29D5-4559-807B-0CDA1BEFF6A0}" srcOrd="0" destOrd="0" parTransId="{63218165-6344-4808-A709-C25911247B60}" sibTransId="{EB7C1329-A7C0-4B37-9B15-1F1923349EFF}"/>
    <dgm:cxn modelId="{26E7B938-CB2B-4AAE-A6A7-ACDD834095B5}" srcId="{DEE6B2E7-247B-49AE-955A-B218B1B97D10}" destId="{4575E7CD-F6A3-4615-9A4A-6A8F686C3262}" srcOrd="0" destOrd="0" parTransId="{1B2DE10C-BCEC-49E7-8537-91B2516EA991}" sibTransId="{41436504-B78D-4B96-AC25-73E01AC615E8}"/>
    <dgm:cxn modelId="{5422DFE9-97D5-4C15-B0D0-9B4C206844E6}" type="presOf" srcId="{D9C96386-8542-4D0C-9144-C06751EFB86F}" destId="{904038ED-F7E5-429F-8351-7DD282673338}" srcOrd="0" destOrd="0" presId="urn:microsoft.com/office/officeart/2005/8/layout/hProcess4"/>
    <dgm:cxn modelId="{9339B2A6-0F4B-4772-B48E-8038C06055C9}" type="presOf" srcId="{364BF996-E45D-4F40-9E15-E4204C30831A}" destId="{F3E0B153-4D2A-4777-A3A5-D6B7EEECF20A}" srcOrd="1" destOrd="0" presId="urn:microsoft.com/office/officeart/2005/8/layout/hProcess4"/>
    <dgm:cxn modelId="{AF5C6DBD-ECBA-45BC-A7E5-4601B5D40635}" type="presOf" srcId="{2695EB10-AAE4-4BFB-88A0-307F20B5BE79}" destId="{A0B44429-1549-4B05-8357-109C198AF65A}" srcOrd="0" destOrd="0" presId="urn:microsoft.com/office/officeart/2005/8/layout/hProcess4"/>
    <dgm:cxn modelId="{C9636D3C-056C-4EC3-9475-DEA8D36E6DB1}" type="presOf" srcId="{364BF996-E45D-4F40-9E15-E4204C30831A}" destId="{3A875A62-6051-4AA0-A988-1327DF733DE4}" srcOrd="0" destOrd="0" presId="urn:microsoft.com/office/officeart/2005/8/layout/hProcess4"/>
    <dgm:cxn modelId="{2022FE72-6383-44FE-8C2E-98DA185F3E17}" type="presParOf" srcId="{904038ED-F7E5-429F-8351-7DD282673338}" destId="{F8E2C563-0BB9-469A-9781-E34CA0776731}" srcOrd="0" destOrd="0" presId="urn:microsoft.com/office/officeart/2005/8/layout/hProcess4"/>
    <dgm:cxn modelId="{3AFC933C-AE0E-4B11-9123-59E39C606F45}" type="presParOf" srcId="{904038ED-F7E5-429F-8351-7DD282673338}" destId="{37794A51-080A-4EA4-8026-92A4F6142D7B}" srcOrd="1" destOrd="0" presId="urn:microsoft.com/office/officeart/2005/8/layout/hProcess4"/>
    <dgm:cxn modelId="{2D532FD9-1E84-4BFE-B3A2-FF2EBD72AC84}" type="presParOf" srcId="{904038ED-F7E5-429F-8351-7DD282673338}" destId="{7368F7FB-6C52-48DC-9350-E1E82138ABA7}" srcOrd="2" destOrd="0" presId="urn:microsoft.com/office/officeart/2005/8/layout/hProcess4"/>
    <dgm:cxn modelId="{86B8D9D6-6CF1-48B7-B18B-2AF740C2F92B}" type="presParOf" srcId="{7368F7FB-6C52-48DC-9350-E1E82138ABA7}" destId="{D9EF7713-2F4E-4377-A857-EE0A15A7F1E1}" srcOrd="0" destOrd="0" presId="urn:microsoft.com/office/officeart/2005/8/layout/hProcess4"/>
    <dgm:cxn modelId="{9D9BE7E6-5B34-48F0-A28A-78004A0227EE}" type="presParOf" srcId="{D9EF7713-2F4E-4377-A857-EE0A15A7F1E1}" destId="{0892222C-ABFB-409E-8820-4D17302238BB}" srcOrd="0" destOrd="0" presId="urn:microsoft.com/office/officeart/2005/8/layout/hProcess4"/>
    <dgm:cxn modelId="{253781DA-F947-4057-A80B-6098DDFF3377}" type="presParOf" srcId="{D9EF7713-2F4E-4377-A857-EE0A15A7F1E1}" destId="{3A875A62-6051-4AA0-A988-1327DF733DE4}" srcOrd="1" destOrd="0" presId="urn:microsoft.com/office/officeart/2005/8/layout/hProcess4"/>
    <dgm:cxn modelId="{DB74C7F6-E4BA-4606-B63A-BFBA4B7DA644}" type="presParOf" srcId="{D9EF7713-2F4E-4377-A857-EE0A15A7F1E1}" destId="{F3E0B153-4D2A-4777-A3A5-D6B7EEECF20A}" srcOrd="2" destOrd="0" presId="urn:microsoft.com/office/officeart/2005/8/layout/hProcess4"/>
    <dgm:cxn modelId="{CB5B70A3-EF58-497E-96A4-A70182B5542F}" type="presParOf" srcId="{D9EF7713-2F4E-4377-A857-EE0A15A7F1E1}" destId="{41469743-4B94-433A-8815-C6623FE218CC}" srcOrd="3" destOrd="0" presId="urn:microsoft.com/office/officeart/2005/8/layout/hProcess4"/>
    <dgm:cxn modelId="{7F942396-7E9F-40B7-9126-74FF685619EC}" type="presParOf" srcId="{D9EF7713-2F4E-4377-A857-EE0A15A7F1E1}" destId="{1DF83AC7-E4D3-4053-B88D-A544EAF66157}" srcOrd="4" destOrd="0" presId="urn:microsoft.com/office/officeart/2005/8/layout/hProcess4"/>
    <dgm:cxn modelId="{B7C71313-C4C8-4410-B19E-2411AB1A1929}" type="presParOf" srcId="{7368F7FB-6C52-48DC-9350-E1E82138ABA7}" destId="{F34CBB49-D0CB-4555-AF47-85E73D17590E}" srcOrd="1" destOrd="0" presId="urn:microsoft.com/office/officeart/2005/8/layout/hProcess4"/>
    <dgm:cxn modelId="{C255CBAC-135A-4824-B259-ADDCE2FBCE32}" type="presParOf" srcId="{7368F7FB-6C52-48DC-9350-E1E82138ABA7}" destId="{DB3F763F-914F-4595-ABDB-FC5894866551}" srcOrd="2" destOrd="0" presId="urn:microsoft.com/office/officeart/2005/8/layout/hProcess4"/>
    <dgm:cxn modelId="{D04E6F36-13AF-49EF-A042-2879DF6F4D0A}" type="presParOf" srcId="{DB3F763F-914F-4595-ABDB-FC5894866551}" destId="{39BE3970-D48F-439A-A53D-255898FE69A4}" srcOrd="0" destOrd="0" presId="urn:microsoft.com/office/officeart/2005/8/layout/hProcess4"/>
    <dgm:cxn modelId="{3C1628D5-B68E-49F2-A580-4ED6C1ECC850}" type="presParOf" srcId="{DB3F763F-914F-4595-ABDB-FC5894866551}" destId="{CC11D7FF-F1AD-41EB-8E98-DCD1633987F3}" srcOrd="1" destOrd="0" presId="urn:microsoft.com/office/officeart/2005/8/layout/hProcess4"/>
    <dgm:cxn modelId="{E7E2D0B5-A0C0-48DA-ACB9-68D65EC7CC79}" type="presParOf" srcId="{DB3F763F-914F-4595-ABDB-FC5894866551}" destId="{C5FF5BCB-A52A-4BE5-AF89-FB14CF5886BB}" srcOrd="2" destOrd="0" presId="urn:microsoft.com/office/officeart/2005/8/layout/hProcess4"/>
    <dgm:cxn modelId="{54BB86D3-6A6D-4DBC-8C3F-FD2B80E36095}" type="presParOf" srcId="{DB3F763F-914F-4595-ABDB-FC5894866551}" destId="{BDF3150A-0E3D-481C-8275-FBAB9F81A091}" srcOrd="3" destOrd="0" presId="urn:microsoft.com/office/officeart/2005/8/layout/hProcess4"/>
    <dgm:cxn modelId="{725B0A3D-FF75-44C9-8F70-CB8627DB30D9}" type="presParOf" srcId="{DB3F763F-914F-4595-ABDB-FC5894866551}" destId="{37EDCC61-EBA5-4C90-8E65-2E3C26DB807C}" srcOrd="4" destOrd="0" presId="urn:microsoft.com/office/officeart/2005/8/layout/hProcess4"/>
    <dgm:cxn modelId="{A411E447-1BAC-4867-A61F-04CF7A831CA5}" type="presParOf" srcId="{7368F7FB-6C52-48DC-9350-E1E82138ABA7}" destId="{E8D0FE88-7803-4718-8AB7-69DC5056571F}" srcOrd="3" destOrd="0" presId="urn:microsoft.com/office/officeart/2005/8/layout/hProcess4"/>
    <dgm:cxn modelId="{FB867D77-8B4E-4291-AB43-27BA7A73EAE9}" type="presParOf" srcId="{7368F7FB-6C52-48DC-9350-E1E82138ABA7}" destId="{4D19A0F8-B11C-4D40-8F1C-EAA6AC5FB6DE}" srcOrd="4" destOrd="0" presId="urn:microsoft.com/office/officeart/2005/8/layout/hProcess4"/>
    <dgm:cxn modelId="{463D576D-12C0-4685-B576-C10E1BAE3308}" type="presParOf" srcId="{4D19A0F8-B11C-4D40-8F1C-EAA6AC5FB6DE}" destId="{86F0B4D8-8178-4C2F-8BC2-17235F3632E2}" srcOrd="0" destOrd="0" presId="urn:microsoft.com/office/officeart/2005/8/layout/hProcess4"/>
    <dgm:cxn modelId="{F0656265-51F5-440A-B731-7378403DEF55}" type="presParOf" srcId="{4D19A0F8-B11C-4D40-8F1C-EAA6AC5FB6DE}" destId="{AA0EE499-9F6F-408C-93B9-F22EA296EE67}" srcOrd="1" destOrd="0" presId="urn:microsoft.com/office/officeart/2005/8/layout/hProcess4"/>
    <dgm:cxn modelId="{2CCE797B-9449-407E-8E18-6345D91606E2}" type="presParOf" srcId="{4D19A0F8-B11C-4D40-8F1C-EAA6AC5FB6DE}" destId="{952032B7-DF7B-4FD7-8007-AC0CC3FA1801}" srcOrd="2" destOrd="0" presId="urn:microsoft.com/office/officeart/2005/8/layout/hProcess4"/>
    <dgm:cxn modelId="{805F7EC7-DFD4-4766-9263-65D0AD58AA66}" type="presParOf" srcId="{4D19A0F8-B11C-4D40-8F1C-EAA6AC5FB6DE}" destId="{A0B44429-1549-4B05-8357-109C198AF65A}" srcOrd="3" destOrd="0" presId="urn:microsoft.com/office/officeart/2005/8/layout/hProcess4"/>
    <dgm:cxn modelId="{105F34F4-6468-46FE-A180-44C2E7CF02BF}" type="presParOf" srcId="{4D19A0F8-B11C-4D40-8F1C-EAA6AC5FB6DE}" destId="{0FC750A6-4F3D-4D19-BE92-A078480D9231}" srcOrd="4" destOrd="0" presId="urn:microsoft.com/office/officeart/2005/8/layout/hProcess4"/>
  </dgm:cxnLst>
  <dgm:bg/>
  <dgm:whole/>
</dgm:dataModel>
</file>

<file path=ppt/diagrams/data2.xml><?xml version="1.0" encoding="utf-8"?>
<dgm:dataModel xmlns:dgm="http://schemas.openxmlformats.org/drawingml/2006/diagram" xmlns:a="http://schemas.openxmlformats.org/drawingml/2006/main">
  <dgm:ptLst>
    <dgm:pt modelId="{2501FF00-507F-405D-B3DC-BC4B2B0F84C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B88C1C39-B991-4BAA-A941-608848BE1594}">
      <dgm:prSet/>
      <dgm:spPr>
        <a:gradFill rotWithShape="0">
          <a:gsLst>
            <a:gs pos="0">
              <a:schemeClr val="tx1">
                <a:lumMod val="20000"/>
                <a:lumOff val="80000"/>
              </a:schemeClr>
            </a:gs>
            <a:gs pos="50000">
              <a:schemeClr val="tx1">
                <a:lumMod val="75000"/>
              </a:schemeClr>
            </a:gs>
            <a:gs pos="100000">
              <a:schemeClr val="tx1">
                <a:lumMod val="50000"/>
              </a:schemeClr>
            </a:gs>
          </a:gsLst>
          <a:lin ang="5400000" scaled="0"/>
        </a:gradFill>
      </dgm:spPr>
      <dgm:t>
        <a:bodyPr/>
        <a:lstStyle/>
        <a:p>
          <a:pPr rtl="0"/>
          <a:r>
            <a:rPr lang="ru-RU" dirty="0" smtClean="0"/>
            <a:t>Этапы развития детского воображения </a:t>
          </a:r>
          <a:endParaRPr lang="ru-RU" dirty="0"/>
        </a:p>
      </dgm:t>
    </dgm:pt>
    <dgm:pt modelId="{0BBB43DE-B648-4883-B635-E217D6AA2428}" type="parTrans" cxnId="{3E7D7435-2FD6-439E-B3E6-7BAE6C097BB6}">
      <dgm:prSet/>
      <dgm:spPr/>
      <dgm:t>
        <a:bodyPr/>
        <a:lstStyle/>
        <a:p>
          <a:endParaRPr lang="ru-RU"/>
        </a:p>
      </dgm:t>
    </dgm:pt>
    <dgm:pt modelId="{E2B473D9-21A9-4987-9E70-4F9999B1AE9C}" type="sibTrans" cxnId="{3E7D7435-2FD6-439E-B3E6-7BAE6C097BB6}">
      <dgm:prSet/>
      <dgm:spPr/>
      <dgm:t>
        <a:bodyPr/>
        <a:lstStyle/>
        <a:p>
          <a:endParaRPr lang="ru-RU"/>
        </a:p>
      </dgm:t>
    </dgm:pt>
    <dgm:pt modelId="{79BAA6F2-004B-4B2B-A70F-C541F470B11B}" type="pres">
      <dgm:prSet presAssocID="{2501FF00-507F-405D-B3DC-BC4B2B0F84C1}" presName="linear" presStyleCnt="0">
        <dgm:presLayoutVars>
          <dgm:animLvl val="lvl"/>
          <dgm:resizeHandles val="exact"/>
        </dgm:presLayoutVars>
      </dgm:prSet>
      <dgm:spPr/>
      <dgm:t>
        <a:bodyPr/>
        <a:lstStyle/>
        <a:p>
          <a:endParaRPr lang="ru-RU"/>
        </a:p>
      </dgm:t>
    </dgm:pt>
    <dgm:pt modelId="{D9011731-06FA-42E8-839E-F93CC614A270}" type="pres">
      <dgm:prSet presAssocID="{B88C1C39-B991-4BAA-A941-608848BE1594}" presName="parentText" presStyleLbl="node1" presStyleIdx="0" presStyleCnt="1" custLinFactNeighborX="520" custLinFactNeighborY="-72668">
        <dgm:presLayoutVars>
          <dgm:chMax val="0"/>
          <dgm:bulletEnabled val="1"/>
        </dgm:presLayoutVars>
      </dgm:prSet>
      <dgm:spPr/>
      <dgm:t>
        <a:bodyPr/>
        <a:lstStyle/>
        <a:p>
          <a:endParaRPr lang="ru-RU"/>
        </a:p>
      </dgm:t>
    </dgm:pt>
  </dgm:ptLst>
  <dgm:cxnLst>
    <dgm:cxn modelId="{855ECA93-75F3-42B3-90FA-07F653D26335}" type="presOf" srcId="{B88C1C39-B991-4BAA-A941-608848BE1594}" destId="{D9011731-06FA-42E8-839E-F93CC614A270}" srcOrd="0" destOrd="0" presId="urn:microsoft.com/office/officeart/2005/8/layout/vList2"/>
    <dgm:cxn modelId="{3E7D7435-2FD6-439E-B3E6-7BAE6C097BB6}" srcId="{2501FF00-507F-405D-B3DC-BC4B2B0F84C1}" destId="{B88C1C39-B991-4BAA-A941-608848BE1594}" srcOrd="0" destOrd="0" parTransId="{0BBB43DE-B648-4883-B635-E217D6AA2428}" sibTransId="{E2B473D9-21A9-4987-9E70-4F9999B1AE9C}"/>
    <dgm:cxn modelId="{DEAB8993-2D1C-427F-86EA-FC2835D53D95}" type="presOf" srcId="{2501FF00-507F-405D-B3DC-BC4B2B0F84C1}" destId="{79BAA6F2-004B-4B2B-A70F-C541F470B11B}" srcOrd="0" destOrd="0" presId="urn:microsoft.com/office/officeart/2005/8/layout/vList2"/>
    <dgm:cxn modelId="{7E2C7D0B-B993-4471-A66A-1DFE07E3E2A8}" type="presParOf" srcId="{79BAA6F2-004B-4B2B-A70F-C541F470B11B}" destId="{D9011731-06FA-42E8-839E-F93CC614A270}" srcOrd="0"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002F6CB1-0480-4095-AE26-DD5275D1C63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83E7A3F-6576-41B3-A5B6-95C9B2EF9B79}">
      <dgm:prSet/>
      <dgm:spPr>
        <a:gradFill flip="none" rotWithShape="1">
          <a:gsLst>
            <a:gs pos="0">
              <a:schemeClr val="bg2">
                <a:lumMod val="75000"/>
                <a:alpha val="0"/>
              </a:schemeClr>
            </a:gs>
            <a:gs pos="50000">
              <a:schemeClr val="bg2">
                <a:lumMod val="50000"/>
              </a:schemeClr>
            </a:gs>
            <a:gs pos="100000">
              <a:srgbClr val="CC3399">
                <a:alpha val="71000"/>
              </a:srgbClr>
            </a:gs>
          </a:gsLst>
          <a:path path="shape">
            <a:fillToRect l="50000" t="50000" r="50000" b="50000"/>
          </a:path>
          <a:tileRect/>
        </a:gradFill>
      </dgm:spPr>
      <dgm:t>
        <a:bodyPr/>
        <a:lstStyle/>
        <a:p>
          <a:pPr rtl="0"/>
          <a:r>
            <a:rPr lang="ru-RU" dirty="0" smtClean="0">
              <a:solidFill>
                <a:srgbClr val="000000"/>
              </a:solidFill>
            </a:rPr>
            <a:t>1 этап (до 3 лет). Ребёнок воспринимает основные действия взрослого, преобладают сенсомоторные формы преобразования наглядного данного, Появляются речевые формы. Развивается Условное избирательное действие и активность типа «покажи как». Воображение носит пассивный, воссоздающий характер, ребёнок идёт от действия к мысли</a:t>
          </a:r>
          <a:r>
            <a:rPr lang="ru-RU" dirty="0" smtClean="0"/>
            <a:t>. </a:t>
          </a:r>
          <a:endParaRPr lang="ru-RU" dirty="0"/>
        </a:p>
      </dgm:t>
    </dgm:pt>
    <dgm:pt modelId="{A7BFCECD-9C06-4665-BC19-C9AF767487A0}" type="parTrans" cxnId="{4DDA9135-1F6C-4039-9030-E2F460B85518}">
      <dgm:prSet/>
      <dgm:spPr/>
      <dgm:t>
        <a:bodyPr/>
        <a:lstStyle/>
        <a:p>
          <a:endParaRPr lang="ru-RU"/>
        </a:p>
      </dgm:t>
    </dgm:pt>
    <dgm:pt modelId="{BFF525B8-17CE-4E0C-892B-BF4D84C865DD}" type="sibTrans" cxnId="{4DDA9135-1F6C-4039-9030-E2F460B85518}">
      <dgm:prSet/>
      <dgm:spPr/>
      <dgm:t>
        <a:bodyPr/>
        <a:lstStyle/>
        <a:p>
          <a:endParaRPr lang="ru-RU"/>
        </a:p>
      </dgm:t>
    </dgm:pt>
    <dgm:pt modelId="{704B85CF-F8FD-4863-9C88-7C7A33E46B6A}">
      <dgm:prSet/>
      <dgm:spPr>
        <a:gradFill flip="none" rotWithShape="1">
          <a:gsLst>
            <a:gs pos="0">
              <a:schemeClr val="bg2">
                <a:lumMod val="75000"/>
              </a:schemeClr>
            </a:gs>
            <a:gs pos="50000">
              <a:schemeClr val="bg2">
                <a:lumMod val="50000"/>
              </a:schemeClr>
            </a:gs>
            <a:gs pos="100000">
              <a:srgbClr val="CC3399"/>
            </a:gs>
          </a:gsLst>
          <a:path path="rect">
            <a:fillToRect l="100000" t="100000"/>
          </a:path>
          <a:tileRect r="-100000" b="-100000"/>
        </a:gradFill>
      </dgm:spPr>
      <dgm:t>
        <a:bodyPr/>
        <a:lstStyle/>
        <a:p>
          <a:pPr rtl="0"/>
          <a:r>
            <a:rPr lang="ru-RU" dirty="0" smtClean="0">
              <a:solidFill>
                <a:srgbClr val="000000"/>
              </a:solidFill>
            </a:rPr>
            <a:t>2 этап (3 года) Происходит </a:t>
          </a:r>
          <a:r>
            <a:rPr lang="ru-RU" dirty="0" err="1" smtClean="0">
              <a:solidFill>
                <a:srgbClr val="000000"/>
              </a:solidFill>
            </a:rPr>
            <a:t>опредмечивание</a:t>
          </a:r>
          <a:r>
            <a:rPr lang="ru-RU" dirty="0" smtClean="0">
              <a:solidFill>
                <a:srgbClr val="000000"/>
              </a:solidFill>
            </a:rPr>
            <a:t> образа действием. Появление аффективного воображения связано с осознанием ребёнком своего «я» и отделением себя от других людей. Воображение уже становится самостоятельным процессом. </a:t>
          </a:r>
          <a:endParaRPr lang="ru-RU" dirty="0">
            <a:solidFill>
              <a:srgbClr val="000000"/>
            </a:solidFill>
          </a:endParaRPr>
        </a:p>
      </dgm:t>
    </dgm:pt>
    <dgm:pt modelId="{D50CFE29-DC13-49CD-AF3F-A899586A59EB}" type="parTrans" cxnId="{E9F79F8C-D0E0-466F-9FD8-A98893068311}">
      <dgm:prSet/>
      <dgm:spPr/>
      <dgm:t>
        <a:bodyPr/>
        <a:lstStyle/>
        <a:p>
          <a:endParaRPr lang="ru-RU"/>
        </a:p>
      </dgm:t>
    </dgm:pt>
    <dgm:pt modelId="{A6FDB835-E624-4A20-B493-7F4653C6C90C}" type="sibTrans" cxnId="{E9F79F8C-D0E0-466F-9FD8-A98893068311}">
      <dgm:prSet/>
      <dgm:spPr/>
      <dgm:t>
        <a:bodyPr/>
        <a:lstStyle/>
        <a:p>
          <a:endParaRPr lang="ru-RU"/>
        </a:p>
      </dgm:t>
    </dgm:pt>
    <dgm:pt modelId="{A8A625AE-2BEE-41D1-8357-3AF21C17CB8F}" type="pres">
      <dgm:prSet presAssocID="{002F6CB1-0480-4095-AE26-DD5275D1C632}" presName="linear" presStyleCnt="0">
        <dgm:presLayoutVars>
          <dgm:animLvl val="lvl"/>
          <dgm:resizeHandles val="exact"/>
        </dgm:presLayoutVars>
      </dgm:prSet>
      <dgm:spPr/>
      <dgm:t>
        <a:bodyPr/>
        <a:lstStyle/>
        <a:p>
          <a:endParaRPr lang="ru-RU"/>
        </a:p>
      </dgm:t>
    </dgm:pt>
    <dgm:pt modelId="{4E11082C-F8D3-4D02-A411-15DC3289823C}" type="pres">
      <dgm:prSet presAssocID="{983E7A3F-6576-41B3-A5B6-95C9B2EF9B79}" presName="parentText" presStyleLbl="node1" presStyleIdx="0" presStyleCnt="2">
        <dgm:presLayoutVars>
          <dgm:chMax val="0"/>
          <dgm:bulletEnabled val="1"/>
        </dgm:presLayoutVars>
      </dgm:prSet>
      <dgm:spPr/>
      <dgm:t>
        <a:bodyPr/>
        <a:lstStyle/>
        <a:p>
          <a:endParaRPr lang="ru-RU"/>
        </a:p>
      </dgm:t>
    </dgm:pt>
    <dgm:pt modelId="{7F66401F-C4F1-4B2A-99EE-DD930B675C45}" type="pres">
      <dgm:prSet presAssocID="{BFF525B8-17CE-4E0C-892B-BF4D84C865DD}" presName="spacer" presStyleCnt="0"/>
      <dgm:spPr/>
    </dgm:pt>
    <dgm:pt modelId="{8F2B8B7C-5B65-4EFC-81E3-FD1F7BD0F0CC}" type="pres">
      <dgm:prSet presAssocID="{704B85CF-F8FD-4863-9C88-7C7A33E46B6A}" presName="parentText" presStyleLbl="node1" presStyleIdx="1" presStyleCnt="2">
        <dgm:presLayoutVars>
          <dgm:chMax val="0"/>
          <dgm:bulletEnabled val="1"/>
        </dgm:presLayoutVars>
      </dgm:prSet>
      <dgm:spPr/>
      <dgm:t>
        <a:bodyPr/>
        <a:lstStyle/>
        <a:p>
          <a:endParaRPr lang="ru-RU"/>
        </a:p>
      </dgm:t>
    </dgm:pt>
  </dgm:ptLst>
  <dgm:cxnLst>
    <dgm:cxn modelId="{461CB8FB-3BB5-4A11-9670-E4E0686121F9}" type="presOf" srcId="{704B85CF-F8FD-4863-9C88-7C7A33E46B6A}" destId="{8F2B8B7C-5B65-4EFC-81E3-FD1F7BD0F0CC}" srcOrd="0" destOrd="0" presId="urn:microsoft.com/office/officeart/2005/8/layout/vList2"/>
    <dgm:cxn modelId="{FDB48E50-9593-44D5-87EA-98F9040C9FF2}" type="presOf" srcId="{002F6CB1-0480-4095-AE26-DD5275D1C632}" destId="{A8A625AE-2BEE-41D1-8357-3AF21C17CB8F}" srcOrd="0" destOrd="0" presId="urn:microsoft.com/office/officeart/2005/8/layout/vList2"/>
    <dgm:cxn modelId="{E9F79F8C-D0E0-466F-9FD8-A98893068311}" srcId="{002F6CB1-0480-4095-AE26-DD5275D1C632}" destId="{704B85CF-F8FD-4863-9C88-7C7A33E46B6A}" srcOrd="1" destOrd="0" parTransId="{D50CFE29-DC13-49CD-AF3F-A899586A59EB}" sibTransId="{A6FDB835-E624-4A20-B493-7F4653C6C90C}"/>
    <dgm:cxn modelId="{4DDA9135-1F6C-4039-9030-E2F460B85518}" srcId="{002F6CB1-0480-4095-AE26-DD5275D1C632}" destId="{983E7A3F-6576-41B3-A5B6-95C9B2EF9B79}" srcOrd="0" destOrd="0" parTransId="{A7BFCECD-9C06-4665-BC19-C9AF767487A0}" sibTransId="{BFF525B8-17CE-4E0C-892B-BF4D84C865DD}"/>
    <dgm:cxn modelId="{E69A6BAE-939C-49F3-9800-1C88145FD4EE}" type="presOf" srcId="{983E7A3F-6576-41B3-A5B6-95C9B2EF9B79}" destId="{4E11082C-F8D3-4D02-A411-15DC3289823C}" srcOrd="0" destOrd="0" presId="urn:microsoft.com/office/officeart/2005/8/layout/vList2"/>
    <dgm:cxn modelId="{9F2FA1E4-676C-4213-831D-DCFC75A5381E}" type="presParOf" srcId="{A8A625AE-2BEE-41D1-8357-3AF21C17CB8F}" destId="{4E11082C-F8D3-4D02-A411-15DC3289823C}" srcOrd="0" destOrd="0" presId="urn:microsoft.com/office/officeart/2005/8/layout/vList2"/>
    <dgm:cxn modelId="{EE30651B-F8A8-46FC-9E78-B63C2AAC59A1}" type="presParOf" srcId="{A8A625AE-2BEE-41D1-8357-3AF21C17CB8F}" destId="{7F66401F-C4F1-4B2A-99EE-DD930B675C45}" srcOrd="1" destOrd="0" presId="urn:microsoft.com/office/officeart/2005/8/layout/vList2"/>
    <dgm:cxn modelId="{20652188-D500-4385-8004-2FFEE16801AC}" type="presParOf" srcId="{A8A625AE-2BEE-41D1-8357-3AF21C17CB8F}" destId="{8F2B8B7C-5B65-4EFC-81E3-FD1F7BD0F0CC}" srcOrd="2" destOrd="0" presId="urn:microsoft.com/office/officeart/2005/8/layout/vList2"/>
  </dgm:cxnLst>
  <dgm:bg/>
  <dgm:whole/>
</dgm:dataModel>
</file>

<file path=ppt/diagrams/data4.xml><?xml version="1.0" encoding="utf-8"?>
<dgm:dataModel xmlns:dgm="http://schemas.openxmlformats.org/drawingml/2006/diagram" xmlns:a="http://schemas.openxmlformats.org/drawingml/2006/main">
  <dgm:ptLst>
    <dgm:pt modelId="{DCD3ED91-4382-4216-9FB4-76239E9B807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1F24A74B-3BA5-4815-A3DC-63A5910B4060}">
      <dgm:prSet/>
      <dgm:spPr>
        <a:gradFill flip="none" rotWithShape="1">
          <a:gsLst>
            <a:gs pos="0">
              <a:schemeClr val="bg2">
                <a:lumMod val="75000"/>
                <a:alpha val="0"/>
              </a:schemeClr>
            </a:gs>
            <a:gs pos="50000">
              <a:schemeClr val="accent4">
                <a:lumMod val="60000"/>
                <a:lumOff val="40000"/>
              </a:schemeClr>
            </a:gs>
            <a:gs pos="100000">
              <a:schemeClr val="tx1">
                <a:alpha val="73000"/>
              </a:schemeClr>
            </a:gs>
          </a:gsLst>
          <a:path path="circle">
            <a:fillToRect l="100000" t="100000"/>
          </a:path>
          <a:tileRect r="-100000" b="-100000"/>
        </a:gradFill>
      </dgm:spPr>
      <dgm:t>
        <a:bodyPr/>
        <a:lstStyle/>
        <a:p>
          <a:pPr rtl="0"/>
          <a:r>
            <a:rPr lang="ru-RU" dirty="0" smtClean="0">
              <a:solidFill>
                <a:srgbClr val="000000"/>
              </a:solidFill>
            </a:rPr>
            <a:t>3 этап (4-5 лет) Воображение превращается в особую интеллектуальную деятельность, направленную на преобразование окружающего мира. Опорой для создания образа теперь служит не только реальный объект, но и представления, выраженные в слове. Начинается Бурный рост словесных форм воображения, тесно связанных с развитием речи, мышления. Воображение остаётся в основном непроизвольным. </a:t>
          </a:r>
          <a:endParaRPr lang="ru-RU" dirty="0">
            <a:solidFill>
              <a:srgbClr val="000000"/>
            </a:solidFill>
          </a:endParaRPr>
        </a:p>
      </dgm:t>
    </dgm:pt>
    <dgm:pt modelId="{09BFCF67-B149-4129-9945-95F43FEBACD0}" type="parTrans" cxnId="{9D07D4AA-2CFF-4CDA-ADCE-E953AC4046EC}">
      <dgm:prSet/>
      <dgm:spPr/>
      <dgm:t>
        <a:bodyPr/>
        <a:lstStyle/>
        <a:p>
          <a:endParaRPr lang="ru-RU"/>
        </a:p>
      </dgm:t>
    </dgm:pt>
    <dgm:pt modelId="{DBB9071F-0275-43B3-8BAA-DDD851FCC7AE}" type="sibTrans" cxnId="{9D07D4AA-2CFF-4CDA-ADCE-E953AC4046EC}">
      <dgm:prSet/>
      <dgm:spPr/>
      <dgm:t>
        <a:bodyPr/>
        <a:lstStyle/>
        <a:p>
          <a:endParaRPr lang="ru-RU"/>
        </a:p>
      </dgm:t>
    </dgm:pt>
    <dgm:pt modelId="{EC52BB26-BD5C-448A-AD8A-627018921C11}">
      <dgm:prSet/>
      <dgm:spPr>
        <a:gradFill flip="none" rotWithShape="1">
          <a:gsLst>
            <a:gs pos="0">
              <a:schemeClr val="bg2">
                <a:lumMod val="75000"/>
                <a:alpha val="0"/>
              </a:schemeClr>
            </a:gs>
            <a:gs pos="50000">
              <a:schemeClr val="accent4">
                <a:lumMod val="60000"/>
                <a:lumOff val="40000"/>
              </a:schemeClr>
            </a:gs>
            <a:gs pos="100000">
              <a:schemeClr val="tx1">
                <a:alpha val="73000"/>
              </a:schemeClr>
            </a:gs>
          </a:gsLst>
          <a:lin ang="2700000" scaled="1"/>
          <a:tileRect/>
        </a:gradFill>
      </dgm:spPr>
      <dgm:t>
        <a:bodyPr/>
        <a:lstStyle/>
        <a:p>
          <a:pPr rtl="0"/>
          <a:r>
            <a:rPr lang="ru-RU" dirty="0" smtClean="0">
              <a:solidFill>
                <a:srgbClr val="000000"/>
              </a:solidFill>
            </a:rPr>
            <a:t>4 этап (6-7 лет) Появляются элементы творчества. К этому возрасту уже должны появиться такие психические образования, как произвольность, внутренний план действий, рефлексия. Благодаря этим новообразованиям появляется и качественно новый вид воображения – произвольное воображение. </a:t>
          </a:r>
          <a:endParaRPr lang="ru-RU" dirty="0">
            <a:solidFill>
              <a:srgbClr val="000000"/>
            </a:solidFill>
          </a:endParaRPr>
        </a:p>
      </dgm:t>
    </dgm:pt>
    <dgm:pt modelId="{E62F71DC-6496-42A1-B15B-97DE0CC410EC}" type="parTrans" cxnId="{BBD3EE51-EF4E-4297-999E-13CD97F7931A}">
      <dgm:prSet/>
      <dgm:spPr/>
      <dgm:t>
        <a:bodyPr/>
        <a:lstStyle/>
        <a:p>
          <a:endParaRPr lang="ru-RU"/>
        </a:p>
      </dgm:t>
    </dgm:pt>
    <dgm:pt modelId="{BF6526FF-2D30-442C-8897-71CA3B024663}" type="sibTrans" cxnId="{BBD3EE51-EF4E-4297-999E-13CD97F7931A}">
      <dgm:prSet/>
      <dgm:spPr/>
      <dgm:t>
        <a:bodyPr/>
        <a:lstStyle/>
        <a:p>
          <a:endParaRPr lang="ru-RU"/>
        </a:p>
      </dgm:t>
    </dgm:pt>
    <dgm:pt modelId="{379F8A71-DE0F-48FB-A9E5-189361D55417}" type="pres">
      <dgm:prSet presAssocID="{DCD3ED91-4382-4216-9FB4-76239E9B807B}" presName="linear" presStyleCnt="0">
        <dgm:presLayoutVars>
          <dgm:animLvl val="lvl"/>
          <dgm:resizeHandles val="exact"/>
        </dgm:presLayoutVars>
      </dgm:prSet>
      <dgm:spPr/>
      <dgm:t>
        <a:bodyPr/>
        <a:lstStyle/>
        <a:p>
          <a:endParaRPr lang="ru-RU"/>
        </a:p>
      </dgm:t>
    </dgm:pt>
    <dgm:pt modelId="{4BDEA021-08F0-46EC-BDB8-35C5C45CEA1F}" type="pres">
      <dgm:prSet presAssocID="{1F24A74B-3BA5-4815-A3DC-63A5910B4060}" presName="parentText" presStyleLbl="node1" presStyleIdx="0" presStyleCnt="2">
        <dgm:presLayoutVars>
          <dgm:chMax val="0"/>
          <dgm:bulletEnabled val="1"/>
        </dgm:presLayoutVars>
      </dgm:prSet>
      <dgm:spPr/>
      <dgm:t>
        <a:bodyPr/>
        <a:lstStyle/>
        <a:p>
          <a:endParaRPr lang="ru-RU"/>
        </a:p>
      </dgm:t>
    </dgm:pt>
    <dgm:pt modelId="{A1FB1517-509C-45EB-BC12-BA54D67AD6BE}" type="pres">
      <dgm:prSet presAssocID="{DBB9071F-0275-43B3-8BAA-DDD851FCC7AE}" presName="spacer" presStyleCnt="0"/>
      <dgm:spPr/>
    </dgm:pt>
    <dgm:pt modelId="{F51B065C-DD5C-4709-8AF4-8FB7D97F2E91}" type="pres">
      <dgm:prSet presAssocID="{EC52BB26-BD5C-448A-AD8A-627018921C11}" presName="parentText" presStyleLbl="node1" presStyleIdx="1" presStyleCnt="2">
        <dgm:presLayoutVars>
          <dgm:chMax val="0"/>
          <dgm:bulletEnabled val="1"/>
        </dgm:presLayoutVars>
      </dgm:prSet>
      <dgm:spPr/>
      <dgm:t>
        <a:bodyPr/>
        <a:lstStyle/>
        <a:p>
          <a:endParaRPr lang="ru-RU"/>
        </a:p>
      </dgm:t>
    </dgm:pt>
  </dgm:ptLst>
  <dgm:cxnLst>
    <dgm:cxn modelId="{23FBB864-0E43-453E-9995-9D835FE259A7}" type="presOf" srcId="{1F24A74B-3BA5-4815-A3DC-63A5910B4060}" destId="{4BDEA021-08F0-46EC-BDB8-35C5C45CEA1F}" srcOrd="0" destOrd="0" presId="urn:microsoft.com/office/officeart/2005/8/layout/vList2"/>
    <dgm:cxn modelId="{8BA1C132-F43D-4A8F-93A9-34FE218BB5D1}" type="presOf" srcId="{EC52BB26-BD5C-448A-AD8A-627018921C11}" destId="{F51B065C-DD5C-4709-8AF4-8FB7D97F2E91}" srcOrd="0" destOrd="0" presId="urn:microsoft.com/office/officeart/2005/8/layout/vList2"/>
    <dgm:cxn modelId="{9D577906-3C98-4558-9907-D15DEAEB8F47}" type="presOf" srcId="{DCD3ED91-4382-4216-9FB4-76239E9B807B}" destId="{379F8A71-DE0F-48FB-A9E5-189361D55417}" srcOrd="0" destOrd="0" presId="urn:microsoft.com/office/officeart/2005/8/layout/vList2"/>
    <dgm:cxn modelId="{BBD3EE51-EF4E-4297-999E-13CD97F7931A}" srcId="{DCD3ED91-4382-4216-9FB4-76239E9B807B}" destId="{EC52BB26-BD5C-448A-AD8A-627018921C11}" srcOrd="1" destOrd="0" parTransId="{E62F71DC-6496-42A1-B15B-97DE0CC410EC}" sibTransId="{BF6526FF-2D30-442C-8897-71CA3B024663}"/>
    <dgm:cxn modelId="{9D07D4AA-2CFF-4CDA-ADCE-E953AC4046EC}" srcId="{DCD3ED91-4382-4216-9FB4-76239E9B807B}" destId="{1F24A74B-3BA5-4815-A3DC-63A5910B4060}" srcOrd="0" destOrd="0" parTransId="{09BFCF67-B149-4129-9945-95F43FEBACD0}" sibTransId="{DBB9071F-0275-43B3-8BAA-DDD851FCC7AE}"/>
    <dgm:cxn modelId="{79C55909-2CD6-43EB-91DA-586048733D77}" type="presParOf" srcId="{379F8A71-DE0F-48FB-A9E5-189361D55417}" destId="{4BDEA021-08F0-46EC-BDB8-35C5C45CEA1F}" srcOrd="0" destOrd="0" presId="urn:microsoft.com/office/officeart/2005/8/layout/vList2"/>
    <dgm:cxn modelId="{A1DF34B9-8F18-4A78-9B95-604F6CCC6059}" type="presParOf" srcId="{379F8A71-DE0F-48FB-A9E5-189361D55417}" destId="{A1FB1517-509C-45EB-BC12-BA54D67AD6BE}" srcOrd="1" destOrd="0" presId="urn:microsoft.com/office/officeart/2005/8/layout/vList2"/>
    <dgm:cxn modelId="{5F3A8BE8-34F3-423B-85C2-AFC62FEE2D59}" type="presParOf" srcId="{379F8A71-DE0F-48FB-A9E5-189361D55417}" destId="{F51B065C-DD5C-4709-8AF4-8FB7D97F2E91}" srcOrd="2"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B2B5F029-08EA-44D8-ABAF-2C2E20AA24D9}" type="datetimeFigureOut">
              <a:rPr lang="ru-RU"/>
              <a:pPr>
                <a:defRPr/>
              </a:pPr>
              <a:t>09.11.2016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7F7B8764-C0C3-4D0C-B504-148002CF6316}"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bwMode="auto">
          <a:noFill/>
          <a:ln>
            <a:solidFill>
              <a:srgbClr val="000000"/>
            </a:solidFill>
            <a:miter lim="800000"/>
            <a:headEnd/>
            <a:tailEnd/>
          </a:ln>
        </p:spPr>
      </p:sp>
      <p:sp>
        <p:nvSpPr>
          <p:cNvPr id="2048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2048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83B2AF-7D46-4A7D-9F61-D1852ED6DAA9}" type="slidenum">
              <a:rPr lang="ru-RU" smtClean="0">
                <a:latin typeface="Arial" pitchFamily="34" charset="0"/>
              </a:rPr>
              <a:pPr/>
              <a:t>6</a:t>
            </a:fld>
            <a:endParaRPr lang="ru-RU"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p:spPr>
      </p:sp>
      <p:sp>
        <p:nvSpPr>
          <p:cNvPr id="2150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150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CB0C01-727C-4EBE-A758-C664F83BBB70}" type="slidenum">
              <a:rPr lang="ru-RU" smtClean="0">
                <a:latin typeface="Arial" pitchFamily="34" charset="0"/>
              </a:rPr>
              <a:pPr/>
              <a:t>13</a:t>
            </a:fld>
            <a:endParaRPr lang="ru-RU"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9"/>
          <p:cNvSpPr>
            <a:spLocks noGrp="1"/>
          </p:cNvSpPr>
          <p:nvPr>
            <p:ph type="dt" sz="half" idx="10"/>
          </p:nvPr>
        </p:nvSpPr>
        <p:spPr/>
        <p:txBody>
          <a:bodyPr/>
          <a:lstStyle>
            <a:lvl1pPr>
              <a:defRPr/>
            </a:lvl1pPr>
          </a:lstStyle>
          <a:p>
            <a:pPr>
              <a:defRPr/>
            </a:pPr>
            <a:fld id="{2ED7F4BA-2892-4577-A52D-18962B2F3123}" type="datetime1">
              <a:rPr lang="ru-RU"/>
              <a:pPr>
                <a:defRPr/>
              </a:pPr>
              <a:t>09.11.2016</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C6ED4B35-1AEA-4743-AD31-CFA2BA47A154}" type="slidenum">
              <a:rPr lang="ru-RU"/>
              <a:pPr>
                <a:defRPr/>
              </a:pPr>
              <a:t>‹#›</a:t>
            </a:fld>
            <a:endParaRPr lang="ru-RU"/>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D377AE7E-ABFB-43F3-85F0-1FA08532107B}" type="datetime1">
              <a:rPr lang="ru-RU"/>
              <a:pPr>
                <a:defRPr/>
              </a:pPr>
              <a:t>09.11.2016</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2174872A-E839-4C83-AE0F-791627F247FF}" type="slidenum">
              <a:rPr lang="ru-RU"/>
              <a:pPr>
                <a:defRPr/>
              </a:pPr>
              <a:t>‹#›</a:t>
            </a:fld>
            <a:endParaRPr lang="ru-RU"/>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DCA0CD9A-0638-42A5-937A-ECBB22F0A7D9}" type="datetime1">
              <a:rPr lang="ru-RU"/>
              <a:pPr>
                <a:defRPr/>
              </a:pPr>
              <a:t>09.11.2016</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EAB27793-6F59-4C26-8EA7-00C20C22236E}" type="slidenum">
              <a:rPr lang="ru-RU"/>
              <a:pPr>
                <a:defRPr/>
              </a:pPr>
              <a:t>‹#›</a:t>
            </a:fld>
            <a:endParaRPr lang="ru-RU"/>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79E83482-46A4-42E6-8234-4FF6289BF97A}" type="datetime1">
              <a:rPr lang="ru-RU"/>
              <a:pPr>
                <a:defRPr/>
              </a:pPr>
              <a:t>09.11.2016</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C127D2F3-07E7-43AB-AEAA-8B8765DA4E78}" type="slidenum">
              <a:rPr lang="ru-RU"/>
              <a:pPr>
                <a:defRPr/>
              </a:pPr>
              <a:t>‹#›</a:t>
            </a:fld>
            <a:endParaRPr lang="ru-RU"/>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9"/>
          <p:cNvSpPr>
            <a:spLocks noGrp="1"/>
          </p:cNvSpPr>
          <p:nvPr>
            <p:ph type="dt" sz="half" idx="10"/>
          </p:nvPr>
        </p:nvSpPr>
        <p:spPr/>
        <p:txBody>
          <a:bodyPr/>
          <a:lstStyle>
            <a:lvl1pPr>
              <a:defRPr/>
            </a:lvl1pPr>
          </a:lstStyle>
          <a:p>
            <a:pPr>
              <a:defRPr/>
            </a:pPr>
            <a:fld id="{26ABDF07-BC02-4370-9382-3B677EB08D9C}" type="datetime1">
              <a:rPr lang="ru-RU"/>
              <a:pPr>
                <a:defRPr/>
              </a:pPr>
              <a:t>09.11.2016</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4159C0C7-C0AF-433D-9DEA-4E1236CB6AD3}" type="slidenum">
              <a:rPr lang="ru-RU"/>
              <a:pPr>
                <a:defRPr/>
              </a:pPr>
              <a:t>‹#›</a:t>
            </a:fld>
            <a:endParaRPr lang="ru-RU"/>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F372DB18-1AC0-415E-83B5-415FAED1CA2B}" type="datetime1">
              <a:rPr lang="ru-RU"/>
              <a:pPr>
                <a:defRPr/>
              </a:pPr>
              <a:t>09.11.2016</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C91AA339-F4B2-4D97-9C9A-819CA1D5CC8D}" type="slidenum">
              <a:rPr lang="ru-RU"/>
              <a:pPr>
                <a:defRPr/>
              </a:pPr>
              <a:t>‹#›</a:t>
            </a:fld>
            <a:endParaRPr lang="ru-RU"/>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210AC04D-545E-4A8F-8319-7176C88CC923}" type="datetime1">
              <a:rPr lang="ru-RU"/>
              <a:pPr>
                <a:defRPr/>
              </a:pPr>
              <a:t>09.11.2016</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19B3E046-5A2B-4067-B23F-53913751E555}" type="slidenum">
              <a:rPr lang="ru-RU"/>
              <a:pPr>
                <a:defRPr/>
              </a:pPr>
              <a:t>‹#›</a:t>
            </a:fld>
            <a:endParaRPr lang="ru-RU"/>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1B15B505-302A-4D88-B2EE-2C14F40DBD80}" type="datetime1">
              <a:rPr lang="ru-RU"/>
              <a:pPr>
                <a:defRPr/>
              </a:pPr>
              <a:t>09.11.2016</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6B299305-D06F-460C-8CC8-83AFAFDC3655}" type="slidenum">
              <a:rPr lang="ru-RU"/>
              <a:pPr>
                <a:defRPr/>
              </a:pPr>
              <a:t>‹#›</a:t>
            </a:fld>
            <a:endParaRPr lang="ru-RU"/>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199447A9-BFE8-4829-9B2E-4461D906DE39}" type="datetime1">
              <a:rPr lang="ru-RU"/>
              <a:pPr>
                <a:defRPr/>
              </a:pPr>
              <a:t>09.11.2016</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0B0BEEDE-BF87-4CE0-84D2-0B9CDE671B8B}" type="slidenum">
              <a:rPr lang="ru-RU"/>
              <a:pPr>
                <a:defRPr/>
              </a:pPr>
              <a:t>‹#›</a:t>
            </a:fld>
            <a:endParaRPr lang="ru-RU"/>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F84DB161-9BB9-479C-9B5D-C2E11E3A597B}" type="datetime1">
              <a:rPr lang="ru-RU"/>
              <a:pPr>
                <a:defRPr/>
              </a:pPr>
              <a:t>09.11.2016</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769F986B-D1B2-4D49-B6C3-A5FA71BE515B}" type="slidenum">
              <a:rPr lang="ru-RU"/>
              <a:pPr>
                <a:defRPr/>
              </a:pPr>
              <a:t>‹#›</a:t>
            </a:fld>
            <a:endParaRPr lang="ru-RU"/>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06E9066D-2D3F-41A7-BC59-E6703E79517D}" type="datetime1">
              <a:rPr lang="ru-RU"/>
              <a:pPr>
                <a:defRPr/>
              </a:pPr>
              <a:t>09.11.2016</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208AC681-BA6A-4538-90B9-5758FC07949E}" type="slidenum">
              <a:rPr lang="ru-RU"/>
              <a:pPr>
                <a:defRPr/>
              </a:pPr>
              <a:t>‹#›</a:t>
            </a:fld>
            <a:endParaRPr lang="ru-RU"/>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4DDCC27E-F230-4742-960B-F5428CAB7889}" type="datetime1">
              <a:rPr lang="ru-RU"/>
              <a:pPr>
                <a:defRPr/>
              </a:pPr>
              <a:t>09.11.2016</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8A935585-89BB-44F2-A5C6-EFA7A2DEB430}"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5" r:id="rId9"/>
    <p:sldLayoutId id="2147484473" r:id="rId10"/>
    <p:sldLayoutId id="2147484474" r:id="rId11"/>
  </p:sldLayoutIdLst>
  <p:transition spd="med">
    <p:fade/>
  </p:transition>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Times New Roman" pitchFamily="18" charset="0"/>
        </a:defRPr>
      </a:lvl2pPr>
      <a:lvl3pPr algn="l" rtl="0" eaLnBrk="0" fontAlgn="base" hangingPunct="0">
        <a:spcBef>
          <a:spcPct val="0"/>
        </a:spcBef>
        <a:spcAft>
          <a:spcPct val="0"/>
        </a:spcAft>
        <a:defRPr sz="5000">
          <a:solidFill>
            <a:schemeClr val="tx2"/>
          </a:solidFill>
          <a:latin typeface="Times New Roman" pitchFamily="18" charset="0"/>
        </a:defRPr>
      </a:lvl3pPr>
      <a:lvl4pPr algn="l" rtl="0" eaLnBrk="0" fontAlgn="base" hangingPunct="0">
        <a:spcBef>
          <a:spcPct val="0"/>
        </a:spcBef>
        <a:spcAft>
          <a:spcPct val="0"/>
        </a:spcAft>
        <a:defRPr sz="5000">
          <a:solidFill>
            <a:schemeClr val="tx2"/>
          </a:solidFill>
          <a:latin typeface="Times New Roman" pitchFamily="18" charset="0"/>
        </a:defRPr>
      </a:lvl4pPr>
      <a:lvl5pPr algn="l" rtl="0" eaLnBrk="0" fontAlgn="base" hangingPunct="0">
        <a:spcBef>
          <a:spcPct val="0"/>
        </a:spcBef>
        <a:spcAft>
          <a:spcPct val="0"/>
        </a:spcAft>
        <a:defRPr sz="5000">
          <a:solidFill>
            <a:schemeClr val="tx2"/>
          </a:solidFill>
          <a:latin typeface="Times New Roman" pitchFamily="18"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diagramLayout" Target="../diagrams/layout2.xml"/><Relationship Id="rId7" Type="http://schemas.openxmlformats.org/officeDocument/2006/relationships/diagramLayout" Target="../diagrams/layout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diagramColors" Target="../diagrams/colors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1571604" y="642918"/>
            <a:ext cx="6481763" cy="2677656"/>
          </a:xfrm>
          <a:prstGeom prst="rect">
            <a:avLst/>
          </a:prstGeom>
        </p:spPr>
        <p:txBody>
          <a:bodyPr>
            <a:spAutoFit/>
          </a:bodyPr>
          <a:lstStyle/>
          <a:p>
            <a:pPr algn="ctr">
              <a:defRPr/>
            </a:pPr>
            <a:endParaRPr lang="ru-RU" sz="3200" dirty="0">
              <a:solidFill>
                <a:schemeClr val="bg1"/>
              </a:solidFill>
              <a:latin typeface="Monotype Corsiva" pitchFamily="66" charset="0"/>
            </a:endParaRPr>
          </a:p>
          <a:p>
            <a:pPr algn="ctr">
              <a:defRPr/>
            </a:pPr>
            <a:r>
              <a:rPr lang="ru-RU" sz="3400" b="1" u="sng" spc="300" dirty="0" smtClean="0">
                <a:solidFill>
                  <a:srgbClr val="FFFF66"/>
                </a:solidFill>
                <a:latin typeface="Monotype Corsiva" pitchFamily="66" charset="0"/>
              </a:rPr>
              <a:t>«Развитие воображения у детей дошкольного возраста через нетрадиционные техники рисования»</a:t>
            </a:r>
            <a:endParaRPr lang="ru-RU" sz="3400" b="1" u="sng" spc="300" dirty="0">
              <a:solidFill>
                <a:srgbClr val="FFFF66"/>
              </a:solidFill>
              <a:latin typeface="Monotype Corsiva" pitchFamily="66" charset="0"/>
            </a:endParaRPr>
          </a:p>
        </p:txBody>
      </p:sp>
      <p:sp>
        <p:nvSpPr>
          <p:cNvPr id="4" name="Прямоугольник 3"/>
          <p:cNvSpPr/>
          <p:nvPr/>
        </p:nvSpPr>
        <p:spPr>
          <a:xfrm>
            <a:off x="3563938" y="4135438"/>
            <a:ext cx="5329237" cy="400050"/>
          </a:xfrm>
          <a:prstGeom prst="rect">
            <a:avLst/>
          </a:prstGeom>
        </p:spPr>
        <p:txBody>
          <a:bodyPr>
            <a:spAutoFit/>
          </a:bodyPr>
          <a:lstStyle/>
          <a:p>
            <a:pPr>
              <a:defRPr/>
            </a:pPr>
            <a:r>
              <a:rPr lang="ru-RU" sz="2000" b="1" i="1" dirty="0">
                <a:solidFill>
                  <a:schemeClr val="bg1"/>
                </a:solidFill>
                <a:latin typeface="+mn-lt"/>
              </a:rPr>
              <a:t>           </a:t>
            </a:r>
            <a:endParaRPr lang="ru-RU" sz="2000" b="1" dirty="0">
              <a:latin typeface="+mn-lt"/>
            </a:endParaRPr>
          </a:p>
        </p:txBody>
      </p:sp>
      <p:sp>
        <p:nvSpPr>
          <p:cNvPr id="5" name="Прямоугольник 4"/>
          <p:cNvSpPr/>
          <p:nvPr/>
        </p:nvSpPr>
        <p:spPr>
          <a:xfrm>
            <a:off x="3348038" y="4813300"/>
            <a:ext cx="5545137" cy="400050"/>
          </a:xfrm>
          <a:prstGeom prst="rect">
            <a:avLst/>
          </a:prstGeom>
        </p:spPr>
        <p:txBody>
          <a:bodyPr>
            <a:spAutoFit/>
          </a:bodyPr>
          <a:lstStyle/>
          <a:p>
            <a:pPr algn="ctr">
              <a:defRPr/>
            </a:pPr>
            <a:r>
              <a:rPr lang="ru-RU" sz="2000" b="1" i="1" dirty="0">
                <a:solidFill>
                  <a:schemeClr val="bg1"/>
                </a:solidFill>
                <a:latin typeface="+mn-lt"/>
              </a:rPr>
              <a:t>                     </a:t>
            </a:r>
            <a:endParaRPr lang="ru-RU" sz="2000" dirty="0">
              <a:solidFill>
                <a:schemeClr val="bg1"/>
              </a:solidFill>
              <a:latin typeface="+mn-lt"/>
            </a:endParaRPr>
          </a:p>
        </p:txBody>
      </p:sp>
      <p:sp>
        <p:nvSpPr>
          <p:cNvPr id="6" name="TextBox 5"/>
          <p:cNvSpPr txBox="1"/>
          <p:nvPr/>
        </p:nvSpPr>
        <p:spPr>
          <a:xfrm>
            <a:off x="4714876" y="5357826"/>
            <a:ext cx="4071966" cy="646331"/>
          </a:xfrm>
          <a:prstGeom prst="rect">
            <a:avLst/>
          </a:prstGeom>
          <a:noFill/>
        </p:spPr>
        <p:txBody>
          <a:bodyPr wrap="square" rtlCol="0">
            <a:spAutoFit/>
          </a:bodyPr>
          <a:lstStyle/>
          <a:p>
            <a:r>
              <a:rPr lang="ru-RU" dirty="0" smtClean="0">
                <a:solidFill>
                  <a:srgbClr val="00B0F0"/>
                </a:solidFill>
              </a:rPr>
              <a:t>Подготовила: Овчинникова </a:t>
            </a:r>
          </a:p>
          <a:p>
            <a:r>
              <a:rPr lang="ru-RU" dirty="0" smtClean="0">
                <a:solidFill>
                  <a:srgbClr val="00B0F0"/>
                </a:solidFill>
              </a:rPr>
              <a:t>Анастасия Юрьевна</a:t>
            </a:r>
            <a:endParaRPr lang="ru-RU" dirty="0">
              <a:solidFill>
                <a:srgbClr val="00B0F0"/>
              </a:solidFill>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2700000"/>
        </a:gradFill>
        <a:effectLst/>
      </p:bgPr>
    </p:bg>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539750" y="692150"/>
            <a:ext cx="8258175" cy="857250"/>
          </a:xfrm>
        </p:spPr>
        <p:txBody>
          <a:bodyPr/>
          <a:lstStyle/>
          <a:p>
            <a:pPr algn="ctr" eaLnBrk="1" hangingPunct="1">
              <a:defRPr/>
            </a:pPr>
            <a:r>
              <a:rPr lang="ru-RU" sz="2800" b="1" dirty="0" smtClean="0"/>
              <a:t/>
            </a:r>
            <a:br>
              <a:rPr lang="ru-RU" sz="2800" b="1"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b="1" dirty="0" smtClean="0">
                <a:solidFill>
                  <a:srgbClr val="FFFF00"/>
                </a:solidFill>
              </a:rPr>
              <a:t>Отпечатки листьев</a:t>
            </a:r>
            <a:r>
              <a:rPr lang="ru-RU" sz="2800" b="1" dirty="0" smtClean="0">
                <a:solidFill>
                  <a:srgbClr val="FFFF00"/>
                </a:solidFill>
                <a:cs typeface="Times New Roman" pitchFamily="18" charset="0"/>
              </a:rPr>
              <a:t> </a:t>
            </a:r>
            <a:r>
              <a:rPr lang="ru-RU" sz="2800" dirty="0" smtClean="0">
                <a:solidFill>
                  <a:schemeClr val="accent5">
                    <a:lumMod val="50000"/>
                  </a:schemeClr>
                </a:solidFill>
                <a:cs typeface="Times New Roman" pitchFamily="18" charset="0"/>
              </a:rPr>
              <a:t/>
            </a:r>
            <a:br>
              <a:rPr lang="ru-RU" sz="2800" dirty="0" smtClean="0">
                <a:solidFill>
                  <a:schemeClr val="accent5">
                    <a:lumMod val="50000"/>
                  </a:schemeClr>
                </a:solidFill>
                <a:cs typeface="Times New Roman" pitchFamily="18" charset="0"/>
              </a:rPr>
            </a:br>
            <a:endParaRPr lang="ru-RU" sz="2800" dirty="0" smtClean="0">
              <a:solidFill>
                <a:schemeClr val="accent5">
                  <a:lumMod val="50000"/>
                </a:schemeClr>
              </a:solidFill>
              <a:cs typeface="Times New Roman" pitchFamily="18" charset="0"/>
            </a:endParaRPr>
          </a:p>
        </p:txBody>
      </p:sp>
      <p:sp>
        <p:nvSpPr>
          <p:cNvPr id="4" name="Содержимое 3"/>
          <p:cNvSpPr>
            <a:spLocks noGrp="1"/>
          </p:cNvSpPr>
          <p:nvPr>
            <p:ph sz="half" idx="2"/>
          </p:nvPr>
        </p:nvSpPr>
        <p:spPr>
          <a:xfrm>
            <a:off x="4648200" y="1571625"/>
            <a:ext cx="3852863" cy="4783138"/>
          </a:xfrm>
        </p:spPr>
        <p:txBody>
          <a:bodyPr/>
          <a:lstStyle/>
          <a:p>
            <a:pPr marL="0" indent="0">
              <a:spcBef>
                <a:spcPct val="0"/>
              </a:spcBef>
              <a:buFont typeface="Wingdings 2" pitchFamily="18" charset="2"/>
              <a:buNone/>
            </a:pPr>
            <a:r>
              <a:rPr lang="ru-RU" sz="1800" b="1" i="1" dirty="0" smtClean="0">
                <a:solidFill>
                  <a:srgbClr val="FFFF00"/>
                </a:solidFill>
              </a:rPr>
              <a:t>Возраст:</a:t>
            </a:r>
            <a:r>
              <a:rPr lang="ru-RU" sz="1800" dirty="0" smtClean="0">
                <a:solidFill>
                  <a:srgbClr val="FFFF00"/>
                </a:solidFill>
              </a:rPr>
              <a:t> </a:t>
            </a:r>
            <a:r>
              <a:rPr lang="ru-RU" sz="1800" dirty="0" smtClean="0">
                <a:solidFill>
                  <a:schemeClr val="bg1"/>
                </a:solidFill>
              </a:rPr>
              <a:t>от пяти лет.</a:t>
            </a:r>
          </a:p>
          <a:p>
            <a:pPr marL="0" indent="0">
              <a:spcBef>
                <a:spcPct val="0"/>
              </a:spcBef>
              <a:buFont typeface="Wingdings 2" pitchFamily="18" charset="2"/>
              <a:buNone/>
            </a:pPr>
            <a:r>
              <a:rPr lang="ru-RU" sz="1800" b="1" i="1" dirty="0" smtClean="0">
                <a:solidFill>
                  <a:srgbClr val="FFFF00"/>
                </a:solidFill>
              </a:rPr>
              <a:t>Средства выразительности: </a:t>
            </a:r>
            <a:r>
              <a:rPr lang="ru-RU" sz="1800" dirty="0" smtClean="0">
                <a:solidFill>
                  <a:schemeClr val="bg1"/>
                </a:solidFill>
              </a:rPr>
              <a:t>фактура, цвет.</a:t>
            </a:r>
          </a:p>
          <a:p>
            <a:pPr marL="0" indent="0">
              <a:spcBef>
                <a:spcPct val="0"/>
              </a:spcBef>
              <a:buFont typeface="Wingdings 2" pitchFamily="18" charset="2"/>
              <a:buNone/>
            </a:pPr>
            <a:r>
              <a:rPr lang="ru-RU" sz="1800" b="1" i="1" dirty="0" smtClean="0">
                <a:solidFill>
                  <a:srgbClr val="FFFF00"/>
                </a:solidFill>
              </a:rPr>
              <a:t>Материалы:</a:t>
            </a:r>
            <a:r>
              <a:rPr lang="ru-RU" sz="1800" dirty="0" smtClean="0">
                <a:solidFill>
                  <a:srgbClr val="FFFF00"/>
                </a:solidFill>
              </a:rPr>
              <a:t> </a:t>
            </a:r>
            <a:r>
              <a:rPr lang="ru-RU" sz="1800" dirty="0" smtClean="0">
                <a:solidFill>
                  <a:schemeClr val="bg1"/>
                </a:solidFill>
              </a:rPr>
              <a:t>бумага, листья разных деревьев (желательно опавшие), гуашь, кисти.</a:t>
            </a:r>
          </a:p>
          <a:p>
            <a:pPr marL="0" indent="0">
              <a:spcBef>
                <a:spcPct val="0"/>
              </a:spcBef>
              <a:buFont typeface="Wingdings 2" pitchFamily="18" charset="2"/>
              <a:buNone/>
            </a:pPr>
            <a:r>
              <a:rPr lang="ru-RU" sz="1800" b="1" i="1" dirty="0" smtClean="0">
                <a:solidFill>
                  <a:srgbClr val="FFFF00"/>
                </a:solidFill>
              </a:rPr>
              <a:t>Способ  получения  изображения:  </a:t>
            </a:r>
            <a:r>
              <a:rPr lang="ru-RU" sz="1800" dirty="0" smtClean="0">
                <a:solidFill>
                  <a:schemeClr val="bg1"/>
                </a:solidFill>
              </a:rPr>
              <a:t>ребенок  покрывает листок дерева красками  разных  цветов,  затем  прикладывает  его  к  бумаге  окрашенной стороной  для  получения  отпечатка.   Каждый  раз  берется  новый  листок. Черешки у листьев можно дорисовать кистью. </a:t>
            </a:r>
          </a:p>
        </p:txBody>
      </p:sp>
      <p:pic>
        <p:nvPicPr>
          <p:cNvPr id="6" name="Picture 9" descr="C:\Documents and Settings\Admin\Рабочий стол\с флешки март\картинки нетрад.рис\thum_489484964910c409f3.jpg"/>
          <p:cNvPicPr>
            <a:picLocks noChangeAspect="1" noChangeArrowheads="1"/>
          </p:cNvPicPr>
          <p:nvPr/>
        </p:nvPicPr>
        <p:blipFill>
          <a:blip r:embed="rId2"/>
          <a:srcRect/>
          <a:stretch>
            <a:fillRect/>
          </a:stretch>
        </p:blipFill>
        <p:spPr bwMode="auto">
          <a:xfrm>
            <a:off x="1547813" y="3716338"/>
            <a:ext cx="1779587" cy="2239962"/>
          </a:xfrm>
          <a:prstGeom prst="rect">
            <a:avLst/>
          </a:prstGeom>
          <a:ln>
            <a:noFill/>
          </a:ln>
          <a:effectLst>
            <a:outerShdw blurRad="292100" dist="139700" dir="2700000" algn="tl" rotWithShape="0">
              <a:srgbClr val="333333">
                <a:alpha val="65000"/>
              </a:srgbClr>
            </a:outerShdw>
          </a:effectLst>
        </p:spPr>
      </p:pic>
      <p:pic>
        <p:nvPicPr>
          <p:cNvPr id="13319" name="Picture 7" descr="C:\Documents and Settings\User\Рабочий стол\Безымянный9.png"/>
          <p:cNvPicPr>
            <a:picLocks noGrp="1" noChangeAspect="1" noChangeArrowheads="1"/>
          </p:cNvPicPr>
          <p:nvPr>
            <p:ph sz="half" idx="1"/>
          </p:nvPr>
        </p:nvPicPr>
        <p:blipFill>
          <a:blip r:embed="rId3"/>
          <a:srcRect/>
          <a:stretch>
            <a:fillRect/>
          </a:stretch>
        </p:blipFill>
        <p:spPr>
          <a:xfrm>
            <a:off x="852488" y="1700213"/>
            <a:ext cx="3168650" cy="1785937"/>
          </a:xfrm>
          <a:effectLst>
            <a:outerShdw blurRad="292100" dist="139700" dir="2700000" algn="tl" rotWithShape="0">
              <a:srgbClr val="333333">
                <a:alpha val="65000"/>
              </a:srgbClr>
            </a:outerShdw>
          </a:effectLst>
        </p:spPr>
      </p:pic>
    </p:spTree>
  </p:cSld>
  <p:clrMapOvr>
    <a:masterClrMapping/>
  </p:clrMapOvr>
  <p:transition spd="med">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2700000"/>
        </a:gradFill>
        <a:effectLst/>
      </p:bgPr>
    </p:bg>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428625" y="500063"/>
            <a:ext cx="8229600" cy="1143000"/>
          </a:xfrm>
        </p:spPr>
        <p:txBody>
          <a:bodyPr/>
          <a:lstStyle/>
          <a:p>
            <a:pPr algn="ctr" eaLnBrk="1" hangingPunct="1"/>
            <a:r>
              <a:rPr lang="ru-RU" sz="2800" b="1" dirty="0" smtClean="0">
                <a:solidFill>
                  <a:srgbClr val="FFFF00"/>
                </a:solidFill>
              </a:rPr>
              <a:t>Восковые карандаши + акварель</a:t>
            </a:r>
            <a:br>
              <a:rPr lang="ru-RU" sz="2800" b="1" dirty="0" smtClean="0">
                <a:solidFill>
                  <a:srgbClr val="FFFF00"/>
                </a:solidFill>
              </a:rPr>
            </a:br>
            <a:endParaRPr lang="ru-RU" sz="2800" b="1" dirty="0" smtClean="0">
              <a:solidFill>
                <a:srgbClr val="FFFF00"/>
              </a:solidFill>
              <a:cs typeface="Times New Roman" pitchFamily="18" charset="0"/>
            </a:endParaRPr>
          </a:p>
        </p:txBody>
      </p:sp>
      <p:sp>
        <p:nvSpPr>
          <p:cNvPr id="4" name="Содержимое 3"/>
          <p:cNvSpPr>
            <a:spLocks noGrp="1"/>
          </p:cNvSpPr>
          <p:nvPr>
            <p:ph sz="half" idx="2"/>
          </p:nvPr>
        </p:nvSpPr>
        <p:spPr>
          <a:xfrm>
            <a:off x="4929188" y="1428750"/>
            <a:ext cx="4000500" cy="5143500"/>
          </a:xfrm>
        </p:spPr>
        <p:txBody>
          <a:bodyPr>
            <a:normAutofit/>
          </a:bodyPr>
          <a:lstStyle/>
          <a:p>
            <a:pPr marL="0" indent="-274320" eaLnBrk="1" fontAlgn="auto" hangingPunct="1">
              <a:spcBef>
                <a:spcPts val="0"/>
              </a:spcBef>
              <a:spcAft>
                <a:spcPts val="0"/>
              </a:spcAft>
              <a:buClr>
                <a:schemeClr val="accent3"/>
              </a:buClr>
              <a:buFont typeface="Wingdings 2" pitchFamily="18" charset="2"/>
              <a:buNone/>
              <a:defRPr/>
            </a:pPr>
            <a:endParaRPr lang="ru-RU" sz="1900" b="1" i="1" dirty="0" smtClean="0">
              <a:solidFill>
                <a:schemeClr val="bg1"/>
              </a:solidFill>
            </a:endParaRPr>
          </a:p>
          <a:p>
            <a:pPr marL="0" indent="0" eaLnBrk="1" fontAlgn="auto" hangingPunct="1">
              <a:spcBef>
                <a:spcPts val="0"/>
              </a:spcBef>
              <a:spcAft>
                <a:spcPts val="0"/>
              </a:spcAft>
              <a:buClr>
                <a:schemeClr val="accent3"/>
              </a:buClr>
              <a:buFont typeface="Wingdings 2" pitchFamily="18" charset="2"/>
              <a:buNone/>
              <a:defRPr/>
            </a:pPr>
            <a:r>
              <a:rPr lang="ru-RU" sz="1800" b="1" i="1" dirty="0" smtClean="0">
                <a:solidFill>
                  <a:srgbClr val="FFFF00"/>
                </a:solidFill>
              </a:rPr>
              <a:t>Возраст:</a:t>
            </a:r>
            <a:r>
              <a:rPr lang="ru-RU" sz="1800" dirty="0" smtClean="0">
                <a:solidFill>
                  <a:srgbClr val="FFFF00"/>
                </a:solidFill>
              </a:rPr>
              <a:t> </a:t>
            </a:r>
            <a:r>
              <a:rPr lang="ru-RU" sz="1800" dirty="0" smtClean="0">
                <a:solidFill>
                  <a:schemeClr val="bg1"/>
                </a:solidFill>
              </a:rPr>
              <a:t>от четырех лет.</a:t>
            </a:r>
          </a:p>
          <a:p>
            <a:pPr marL="0" indent="0" eaLnBrk="1" fontAlgn="auto" hangingPunct="1">
              <a:spcBef>
                <a:spcPts val="0"/>
              </a:spcBef>
              <a:spcAft>
                <a:spcPts val="0"/>
              </a:spcAft>
              <a:buClr>
                <a:schemeClr val="accent3"/>
              </a:buClr>
              <a:buFont typeface="Wingdings 2" pitchFamily="18" charset="2"/>
              <a:buNone/>
              <a:defRPr/>
            </a:pPr>
            <a:r>
              <a:rPr lang="ru-RU" sz="1800" b="1" i="1" dirty="0" smtClean="0">
                <a:solidFill>
                  <a:srgbClr val="FFFF00"/>
                </a:solidFill>
              </a:rPr>
              <a:t>Средства выразительности:  </a:t>
            </a:r>
          </a:p>
          <a:p>
            <a:pPr marL="0" indent="0" eaLnBrk="1" fontAlgn="auto" hangingPunct="1">
              <a:spcBef>
                <a:spcPts val="0"/>
              </a:spcBef>
              <a:spcAft>
                <a:spcPts val="0"/>
              </a:spcAft>
              <a:buClr>
                <a:schemeClr val="accent3"/>
              </a:buClr>
              <a:buFont typeface="Wingdings 2" pitchFamily="18" charset="2"/>
              <a:buNone/>
              <a:defRPr/>
            </a:pPr>
            <a:r>
              <a:rPr lang="ru-RU" sz="1800" dirty="0" smtClean="0">
                <a:solidFill>
                  <a:schemeClr val="bg1"/>
                </a:solidFill>
              </a:rPr>
              <a:t>цвет, линия, пятно, фактура. </a:t>
            </a:r>
          </a:p>
          <a:p>
            <a:pPr marL="0" indent="0" eaLnBrk="1" fontAlgn="auto" hangingPunct="1">
              <a:spcBef>
                <a:spcPts val="0"/>
              </a:spcBef>
              <a:spcAft>
                <a:spcPts val="0"/>
              </a:spcAft>
              <a:buClr>
                <a:schemeClr val="accent3"/>
              </a:buClr>
              <a:buFont typeface="Wingdings 2" pitchFamily="18" charset="2"/>
              <a:buNone/>
              <a:defRPr/>
            </a:pPr>
            <a:r>
              <a:rPr lang="ru-RU" sz="1800" b="1" i="1" dirty="0" smtClean="0">
                <a:solidFill>
                  <a:srgbClr val="FFFF00"/>
                </a:solidFill>
              </a:rPr>
              <a:t>Материалы: </a:t>
            </a:r>
            <a:r>
              <a:rPr lang="ru-RU" sz="1800" dirty="0" smtClean="0">
                <a:solidFill>
                  <a:schemeClr val="bg1"/>
                </a:solidFill>
              </a:rPr>
              <a:t>восковые карандаши, плотная белая бумага, акварель, кисти. </a:t>
            </a:r>
          </a:p>
          <a:p>
            <a:pPr marL="0" indent="0" eaLnBrk="1" fontAlgn="auto" hangingPunct="1">
              <a:spcBef>
                <a:spcPts val="0"/>
              </a:spcBef>
              <a:spcAft>
                <a:spcPts val="0"/>
              </a:spcAft>
              <a:buClr>
                <a:schemeClr val="accent3"/>
              </a:buClr>
              <a:buFont typeface="Wingdings 2" pitchFamily="18" charset="2"/>
              <a:buNone/>
              <a:defRPr/>
            </a:pPr>
            <a:r>
              <a:rPr lang="ru-RU" sz="1800" b="1" i="1" dirty="0" smtClean="0">
                <a:solidFill>
                  <a:srgbClr val="FFFF00"/>
                </a:solidFill>
              </a:rPr>
              <a:t>Способ получения изображения:</a:t>
            </a:r>
            <a:r>
              <a:rPr lang="ru-RU" sz="1800" dirty="0" smtClean="0">
                <a:solidFill>
                  <a:srgbClr val="FFFF00"/>
                </a:solidFill>
              </a:rPr>
              <a:t> </a:t>
            </a:r>
          </a:p>
          <a:p>
            <a:pPr marL="0" indent="0" eaLnBrk="1" fontAlgn="auto" hangingPunct="1">
              <a:spcBef>
                <a:spcPts val="0"/>
              </a:spcBef>
              <a:spcAft>
                <a:spcPts val="0"/>
              </a:spcAft>
              <a:buClr>
                <a:schemeClr val="accent3"/>
              </a:buClr>
              <a:buFont typeface="Wingdings 2" pitchFamily="18" charset="2"/>
              <a:buNone/>
              <a:defRPr/>
            </a:pPr>
            <a:r>
              <a:rPr lang="ru-RU" sz="1800" dirty="0" smtClean="0">
                <a:solidFill>
                  <a:schemeClr val="bg1"/>
                </a:solidFill>
              </a:rPr>
              <a:t>ребенок рисует восковыми карандашами на белой бумаге. Затем закрашивает лист акварелью в один или несколько цветов. Рисунок восковыми карандашами остается незакрашенным.</a:t>
            </a:r>
          </a:p>
          <a:p>
            <a:pPr marL="274320" indent="-274320" eaLnBrk="1" fontAlgn="auto" hangingPunct="1">
              <a:spcAft>
                <a:spcPts val="0"/>
              </a:spcAft>
              <a:buClr>
                <a:schemeClr val="accent3"/>
              </a:buClr>
              <a:buFont typeface="Wingdings 2"/>
              <a:buNone/>
              <a:defRPr/>
            </a:pPr>
            <a:endParaRPr lang="ru-RU" dirty="0"/>
          </a:p>
        </p:txBody>
      </p:sp>
      <p:pic>
        <p:nvPicPr>
          <p:cNvPr id="18437" name="Picture 6" descr="C:\Documents and Settings\Admin\Рабочий стол\маринко\bel3.jpg"/>
          <p:cNvPicPr>
            <a:picLocks noGrp="1" noChangeAspect="1" noChangeArrowheads="1"/>
          </p:cNvPicPr>
          <p:nvPr>
            <p:ph sz="half" idx="1"/>
          </p:nvPr>
        </p:nvPicPr>
        <p:blipFill>
          <a:blip r:embed="rId2"/>
          <a:srcRect/>
          <a:stretch>
            <a:fillRect/>
          </a:stretch>
        </p:blipFill>
        <p:spPr>
          <a:xfrm>
            <a:off x="1604963" y="1628775"/>
            <a:ext cx="2500312" cy="2062163"/>
          </a:xfrm>
          <a:effectLst>
            <a:outerShdw blurRad="292100" dist="139700" dir="2700000" algn="tl" rotWithShape="0">
              <a:srgbClr val="333333">
                <a:alpha val="65000"/>
              </a:srgbClr>
            </a:outerShdw>
          </a:effectLst>
        </p:spPr>
      </p:pic>
      <p:pic>
        <p:nvPicPr>
          <p:cNvPr id="20486" name="Picture 6"/>
          <p:cNvPicPr>
            <a:picLocks noChangeAspect="1" noChangeArrowheads="1"/>
          </p:cNvPicPr>
          <p:nvPr/>
        </p:nvPicPr>
        <p:blipFill>
          <a:blip r:embed="rId3" cstate="print"/>
          <a:srcRect/>
          <a:stretch>
            <a:fillRect/>
          </a:stretch>
        </p:blipFill>
        <p:spPr bwMode="auto">
          <a:xfrm>
            <a:off x="539552" y="4221088"/>
            <a:ext cx="2131740" cy="2118663"/>
          </a:xfrm>
          <a:prstGeom prst="ellipse">
            <a:avLst/>
          </a:prstGeom>
          <a:ln w="63500" cap="rnd">
            <a:solidFill>
              <a:srgbClr val="99336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med">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2700000"/>
        </a:gradFill>
        <a:effectLst/>
      </p:bgPr>
    </p:bg>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457200" y="704850"/>
            <a:ext cx="8229600" cy="438150"/>
          </a:xfrm>
        </p:spPr>
        <p:txBody>
          <a:bodyPr/>
          <a:lstStyle/>
          <a:p>
            <a:pPr algn="ctr"/>
            <a:r>
              <a:rPr lang="ru-RU" sz="2800" dirty="0" smtClean="0">
                <a:solidFill>
                  <a:schemeClr val="bg1"/>
                </a:solidFill>
                <a:cs typeface="Times New Roman" pitchFamily="18" charset="0"/>
              </a:rPr>
              <a:t/>
            </a:r>
            <a:br>
              <a:rPr lang="ru-RU" sz="2800" dirty="0" smtClean="0">
                <a:solidFill>
                  <a:schemeClr val="bg1"/>
                </a:solidFill>
                <a:cs typeface="Times New Roman" pitchFamily="18" charset="0"/>
              </a:rPr>
            </a:br>
            <a:r>
              <a:rPr lang="ru-RU" sz="2800" dirty="0" smtClean="0">
                <a:solidFill>
                  <a:schemeClr val="bg1"/>
                </a:solidFill>
                <a:cs typeface="Times New Roman" pitchFamily="18" charset="0"/>
              </a:rPr>
              <a:t/>
            </a:r>
            <a:br>
              <a:rPr lang="ru-RU" sz="2800" dirty="0" smtClean="0">
                <a:solidFill>
                  <a:schemeClr val="bg1"/>
                </a:solidFill>
                <a:cs typeface="Times New Roman" pitchFamily="18" charset="0"/>
              </a:rPr>
            </a:br>
            <a:r>
              <a:rPr lang="ru-RU" sz="2800" dirty="0" smtClean="0">
                <a:solidFill>
                  <a:schemeClr val="bg1"/>
                </a:solidFill>
                <a:cs typeface="Times New Roman" pitchFamily="18" charset="0"/>
              </a:rPr>
              <a:t/>
            </a:r>
            <a:br>
              <a:rPr lang="ru-RU" sz="2800" dirty="0" smtClean="0">
                <a:solidFill>
                  <a:schemeClr val="bg1"/>
                </a:solidFill>
                <a:cs typeface="Times New Roman" pitchFamily="18" charset="0"/>
              </a:rPr>
            </a:br>
            <a:r>
              <a:rPr lang="ru-RU" sz="2800" dirty="0" smtClean="0">
                <a:solidFill>
                  <a:schemeClr val="bg1"/>
                </a:solidFill>
                <a:cs typeface="Times New Roman" pitchFamily="18" charset="0"/>
              </a:rPr>
              <a:t> </a:t>
            </a:r>
            <a:r>
              <a:rPr lang="ru-RU" sz="2800" b="1" dirty="0" smtClean="0">
                <a:solidFill>
                  <a:srgbClr val="FFFF00"/>
                </a:solidFill>
                <a:cs typeface="Times New Roman" pitchFamily="18" charset="0"/>
              </a:rPr>
              <a:t>Монотипия предметная </a:t>
            </a:r>
            <a:endParaRPr lang="ru-RU" sz="2800" b="1" dirty="0" smtClean="0">
              <a:solidFill>
                <a:srgbClr val="FFFF00"/>
              </a:solidFill>
            </a:endParaRPr>
          </a:p>
        </p:txBody>
      </p:sp>
      <p:sp>
        <p:nvSpPr>
          <p:cNvPr id="20483" name="Содержимое 3"/>
          <p:cNvSpPr>
            <a:spLocks noGrp="1"/>
          </p:cNvSpPr>
          <p:nvPr>
            <p:ph sz="half" idx="2"/>
          </p:nvPr>
        </p:nvSpPr>
        <p:spPr>
          <a:xfrm>
            <a:off x="4648200" y="1285875"/>
            <a:ext cx="4038600" cy="5357813"/>
          </a:xfrm>
        </p:spPr>
        <p:txBody>
          <a:bodyPr/>
          <a:lstStyle/>
          <a:p>
            <a:pPr marL="0" indent="0">
              <a:spcBef>
                <a:spcPct val="0"/>
              </a:spcBef>
              <a:buFont typeface="Wingdings 2" pitchFamily="18" charset="2"/>
              <a:buNone/>
            </a:pPr>
            <a:r>
              <a:rPr lang="ru-RU" sz="1800" b="1" i="1" dirty="0" smtClean="0">
                <a:solidFill>
                  <a:srgbClr val="FFFF00"/>
                </a:solidFill>
              </a:rPr>
              <a:t>Возраст: </a:t>
            </a:r>
            <a:r>
              <a:rPr lang="ru-RU" sz="1800" dirty="0" smtClean="0">
                <a:solidFill>
                  <a:schemeClr val="bg1"/>
                </a:solidFill>
              </a:rPr>
              <a:t>от пяти лет.</a:t>
            </a:r>
          </a:p>
          <a:p>
            <a:pPr marL="0" indent="0">
              <a:spcBef>
                <a:spcPct val="0"/>
              </a:spcBef>
              <a:buFont typeface="Wingdings 2" pitchFamily="18" charset="2"/>
              <a:buNone/>
            </a:pPr>
            <a:r>
              <a:rPr lang="ru-RU" sz="1800" b="1" i="1" dirty="0" smtClean="0">
                <a:solidFill>
                  <a:srgbClr val="FFFF00"/>
                </a:solidFill>
              </a:rPr>
              <a:t>Средства выразительности: </a:t>
            </a:r>
          </a:p>
          <a:p>
            <a:pPr marL="0" indent="0">
              <a:spcBef>
                <a:spcPct val="0"/>
              </a:spcBef>
              <a:buFont typeface="Wingdings 2" pitchFamily="18" charset="2"/>
              <a:buNone/>
            </a:pPr>
            <a:r>
              <a:rPr lang="ru-RU" sz="1800" dirty="0" smtClean="0">
                <a:solidFill>
                  <a:schemeClr val="bg1"/>
                </a:solidFill>
              </a:rPr>
              <a:t>пятно, цвет, симметрия.</a:t>
            </a:r>
          </a:p>
          <a:p>
            <a:pPr marL="0" indent="0">
              <a:spcBef>
                <a:spcPct val="0"/>
              </a:spcBef>
              <a:buFont typeface="Wingdings 2" pitchFamily="18" charset="2"/>
              <a:buNone/>
            </a:pPr>
            <a:r>
              <a:rPr lang="ru-RU" sz="1800" b="1" i="1" dirty="0" smtClean="0">
                <a:solidFill>
                  <a:srgbClr val="FFFF00"/>
                </a:solidFill>
              </a:rPr>
              <a:t>Материалы:</a:t>
            </a:r>
            <a:r>
              <a:rPr lang="ru-RU" sz="1800" dirty="0" smtClean="0">
                <a:solidFill>
                  <a:srgbClr val="FFFF00"/>
                </a:solidFill>
              </a:rPr>
              <a:t> </a:t>
            </a:r>
            <a:r>
              <a:rPr lang="ru-RU" sz="1800" dirty="0" smtClean="0">
                <a:solidFill>
                  <a:schemeClr val="bg1"/>
                </a:solidFill>
              </a:rPr>
              <a:t>плотная бумага любого цвета, кисти, гуашь или акварель.</a:t>
            </a:r>
          </a:p>
          <a:p>
            <a:pPr marL="0" indent="0">
              <a:spcBef>
                <a:spcPct val="0"/>
              </a:spcBef>
              <a:buFont typeface="Wingdings 2" pitchFamily="18" charset="2"/>
              <a:buNone/>
            </a:pPr>
            <a:r>
              <a:rPr lang="ru-RU" sz="1800" b="1" i="1" dirty="0" smtClean="0">
                <a:solidFill>
                  <a:srgbClr val="FFFF00"/>
                </a:solidFill>
              </a:rPr>
              <a:t>Способ получения изображения: </a:t>
            </a:r>
            <a:r>
              <a:rPr lang="ru-RU" sz="1800" dirty="0" smtClean="0">
                <a:solidFill>
                  <a:schemeClr val="bg1"/>
                </a:solidFill>
              </a:rPr>
              <a:t>ребенок складывает лист бумаги вдвое и на одной его половине рисует половину изображаемого предмета (предметы выбираются симметричные). После рисования каждой части предмета, пока не высохла краска, лист снова складывается пополам для получения отпечатка. Затем изображение можно украсить, также складывая лист после рисования нескольких украшений.</a:t>
            </a:r>
          </a:p>
          <a:p>
            <a:pPr marL="0" indent="0"/>
            <a:endParaRPr lang="ru-RU" sz="1800" dirty="0" smtClean="0"/>
          </a:p>
        </p:txBody>
      </p:sp>
      <p:pic>
        <p:nvPicPr>
          <p:cNvPr id="41987" name="Рисунок 12" descr="сканирование0004"/>
          <p:cNvPicPr>
            <a:picLocks noChangeAspect="1" noChangeArrowheads="1"/>
          </p:cNvPicPr>
          <p:nvPr/>
        </p:nvPicPr>
        <p:blipFill>
          <a:blip r:embed="rId2"/>
          <a:srcRect t="4442"/>
          <a:stretch>
            <a:fillRect/>
          </a:stretch>
        </p:blipFill>
        <p:spPr bwMode="auto">
          <a:xfrm>
            <a:off x="755650" y="2205038"/>
            <a:ext cx="3714750" cy="26638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pull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2700000"/>
        </a:gradFill>
        <a:effectLst/>
      </p:bgPr>
    </p:bg>
    <p:spTree>
      <p:nvGrpSpPr>
        <p:cNvPr id="1" name=""/>
        <p:cNvGrpSpPr/>
        <p:nvPr/>
      </p:nvGrpSpPr>
      <p:grpSpPr>
        <a:xfrm>
          <a:off x="0" y="0"/>
          <a:ext cx="0" cy="0"/>
          <a:chOff x="0" y="0"/>
          <a:chExt cx="0" cy="0"/>
        </a:xfrm>
      </p:grpSpPr>
      <p:pic>
        <p:nvPicPr>
          <p:cNvPr id="10" name="Picture 6" descr="C:\Documents and Settings\Admin\Мои документы\Мои результаты сканировани\2011-04 (апр)\сканирование0014.jpg"/>
          <p:cNvPicPr>
            <a:picLocks noChangeAspect="1" noChangeArrowheads="1"/>
          </p:cNvPicPr>
          <p:nvPr/>
        </p:nvPicPr>
        <p:blipFill>
          <a:blip r:embed="rId3" cstate="print"/>
          <a:srcRect/>
          <a:stretch>
            <a:fillRect/>
          </a:stretch>
        </p:blipFill>
        <p:spPr bwMode="auto">
          <a:xfrm>
            <a:off x="785813" y="428625"/>
            <a:ext cx="2000250" cy="2857500"/>
          </a:xfrm>
          <a:prstGeom prst="snip2DiagRect">
            <a:avLst/>
          </a:prstGeom>
          <a:solidFill>
            <a:srgbClr val="FFFFFF">
              <a:shade val="85000"/>
            </a:srgbClr>
          </a:solidFill>
          <a:ln w="88900" cap="sq">
            <a:solidFill>
              <a:srgbClr val="71D11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1510" name="Picture 8" descr="C:\Documents and Settings\Admin\Рабочий стол\маринко\8997.jpg"/>
          <p:cNvPicPr>
            <a:picLocks noChangeAspect="1" noChangeArrowheads="1"/>
          </p:cNvPicPr>
          <p:nvPr/>
        </p:nvPicPr>
        <p:blipFill>
          <a:blip r:embed="rId4" cstate="print"/>
          <a:srcRect/>
          <a:stretch>
            <a:fillRect/>
          </a:stretch>
        </p:blipFill>
        <p:spPr bwMode="auto">
          <a:xfrm>
            <a:off x="2428860" y="1285860"/>
            <a:ext cx="1876351" cy="2643206"/>
          </a:xfrm>
          <a:prstGeom prst="snip2DiagRect">
            <a:avLst/>
          </a:prstGeom>
          <a:solidFill>
            <a:srgbClr val="FFFFFF">
              <a:shade val="85000"/>
            </a:srgbClr>
          </a:solidFill>
          <a:ln w="88900" cap="sq">
            <a:solidFill>
              <a:srgbClr val="FFC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 name="Рисунок 2" descr="event-image-poster.jpg"/>
          <p:cNvPicPr>
            <a:picLocks noChangeAspect="1"/>
          </p:cNvPicPr>
          <p:nvPr/>
        </p:nvPicPr>
        <p:blipFill>
          <a:blip r:embed="rId5" cstate="print"/>
          <a:stretch>
            <a:fillRect/>
          </a:stretch>
        </p:blipFill>
        <p:spPr>
          <a:xfrm>
            <a:off x="5286375" y="214313"/>
            <a:ext cx="1785938" cy="1785937"/>
          </a:xfrm>
          <a:prstGeom prst="ellipse">
            <a:avLst/>
          </a:prstGeom>
          <a:ln w="28575"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537" name="Picture 9" descr="C:\Documents and Settings\Admin\Рабочий стол\маринко\987.jpg"/>
          <p:cNvPicPr>
            <a:picLocks noChangeAspect="1" noChangeArrowheads="1"/>
          </p:cNvPicPr>
          <p:nvPr/>
        </p:nvPicPr>
        <p:blipFill>
          <a:blip r:embed="rId6" cstate="print"/>
          <a:srcRect/>
          <a:stretch>
            <a:fillRect/>
          </a:stretch>
        </p:blipFill>
        <p:spPr bwMode="auto">
          <a:xfrm>
            <a:off x="4429125" y="2214563"/>
            <a:ext cx="2122488" cy="2928937"/>
          </a:xfrm>
          <a:prstGeom prst="round2DiagRect">
            <a:avLst>
              <a:gd name="adj1" fmla="val 16667"/>
              <a:gd name="adj2" fmla="val 0"/>
            </a:avLst>
          </a:prstGeom>
          <a:ln w="88900" cap="sq">
            <a:solidFill>
              <a:srgbClr val="990033"/>
            </a:solidFill>
            <a:miter lim="800000"/>
          </a:ln>
          <a:effectLst>
            <a:outerShdw blurRad="254000" algn="tl" rotWithShape="0">
              <a:srgbClr val="000000">
                <a:alpha val="43000"/>
              </a:srgbClr>
            </a:outerShdw>
          </a:effectLst>
        </p:spPr>
      </p:pic>
      <p:pic>
        <p:nvPicPr>
          <p:cNvPr id="22539" name="Picture 11" descr="C:\Documents and Settings\Admin\Рабочий стол\маринко\images.jpeg"/>
          <p:cNvPicPr>
            <a:picLocks noChangeAspect="1" noChangeArrowheads="1"/>
          </p:cNvPicPr>
          <p:nvPr/>
        </p:nvPicPr>
        <p:blipFill>
          <a:blip r:embed="rId7" cstate="print"/>
          <a:srcRect/>
          <a:stretch>
            <a:fillRect/>
          </a:stretch>
        </p:blipFill>
        <p:spPr bwMode="auto">
          <a:xfrm>
            <a:off x="357158" y="3643314"/>
            <a:ext cx="2590800" cy="1762125"/>
          </a:xfrm>
          <a:prstGeom prst="round2DiagRect">
            <a:avLst>
              <a:gd name="adj1" fmla="val 16667"/>
              <a:gd name="adj2" fmla="val 0"/>
            </a:avLst>
          </a:prstGeom>
          <a:ln w="88900" cap="sq">
            <a:solidFill>
              <a:schemeClr val="tx1">
                <a:lumMod val="60000"/>
                <a:lumOff val="40000"/>
              </a:schemeClr>
            </a:solidFill>
            <a:miter lim="800000"/>
          </a:ln>
          <a:effectLst>
            <a:outerShdw blurRad="254000" algn="tl" rotWithShape="0">
              <a:srgbClr val="000000">
                <a:alpha val="43000"/>
              </a:srgbClr>
            </a:outerShdw>
          </a:effectLst>
        </p:spPr>
      </p:pic>
      <p:pic>
        <p:nvPicPr>
          <p:cNvPr id="12" name="Picture 4" descr="C:\Documents and Settings\Admin\Мои документы\Мои результаты сканировани\2011-04 (апр)\сканирование0011.jpg"/>
          <p:cNvPicPr>
            <a:picLocks noChangeAspect="1" noChangeArrowheads="1"/>
          </p:cNvPicPr>
          <p:nvPr/>
        </p:nvPicPr>
        <p:blipFill>
          <a:blip r:embed="rId8" cstate="print">
            <a:lum contrast="21000"/>
          </a:blip>
          <a:srcRect/>
          <a:stretch>
            <a:fillRect/>
          </a:stretch>
        </p:blipFill>
        <p:spPr bwMode="auto">
          <a:xfrm>
            <a:off x="7072330" y="2000240"/>
            <a:ext cx="1389393" cy="2367301"/>
          </a:xfrm>
          <a:prstGeom prst="round2DiagRect">
            <a:avLst>
              <a:gd name="adj1" fmla="val 16667"/>
              <a:gd name="adj2" fmla="val 0"/>
            </a:avLst>
          </a:prstGeom>
          <a:ln w="88900" cap="sq">
            <a:solidFill>
              <a:srgbClr val="FF99CC"/>
            </a:solidFill>
            <a:miter lim="800000"/>
          </a:ln>
          <a:effectLst>
            <a:outerShdw blurRad="254000" algn="tl" rotWithShape="0">
              <a:srgbClr val="000000">
                <a:alpha val="43000"/>
              </a:srgbClr>
            </a:outerShdw>
          </a:effectLst>
        </p:spPr>
      </p:pic>
      <p:pic>
        <p:nvPicPr>
          <p:cNvPr id="22540" name="Picture 12" descr="C:\Documents and Settings\Admin\Рабочий стол\маринко\8a_1.JPG"/>
          <p:cNvPicPr>
            <a:picLocks noChangeAspect="1" noChangeArrowheads="1"/>
          </p:cNvPicPr>
          <p:nvPr/>
        </p:nvPicPr>
        <p:blipFill>
          <a:blip r:embed="rId9" cstate="print"/>
          <a:srcRect/>
          <a:stretch>
            <a:fillRect/>
          </a:stretch>
        </p:blipFill>
        <p:spPr bwMode="auto">
          <a:xfrm>
            <a:off x="5929322" y="4572008"/>
            <a:ext cx="2970455" cy="2071702"/>
          </a:xfrm>
          <a:prstGeom prst="snip2DiagRect">
            <a:avLst/>
          </a:prstGeom>
          <a:solidFill>
            <a:srgbClr val="FFFFFF">
              <a:shade val="85000"/>
            </a:srgbClr>
          </a:solidFill>
          <a:ln w="88900" cap="sq">
            <a:solidFill>
              <a:schemeClr val="tx2">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2542" name="Рисунок 17" descr="img6"/>
          <p:cNvPicPr>
            <a:picLocks noChangeAspect="1" noChangeArrowheads="1"/>
          </p:cNvPicPr>
          <p:nvPr/>
        </p:nvPicPr>
        <p:blipFill>
          <a:blip r:embed="rId10" cstate="print"/>
          <a:srcRect/>
          <a:stretch>
            <a:fillRect/>
          </a:stretch>
        </p:blipFill>
        <p:spPr bwMode="auto">
          <a:xfrm>
            <a:off x="2643174" y="4500570"/>
            <a:ext cx="2071702" cy="2143140"/>
          </a:xfrm>
          <a:prstGeom prst="snip2DiagRect">
            <a:avLst/>
          </a:prstGeom>
          <a:solidFill>
            <a:srgbClr val="FFFFFF">
              <a:shade val="85000"/>
            </a:srgbClr>
          </a:solidFill>
          <a:ln w="88900" cap="sq">
            <a:solidFill>
              <a:schemeClr val="accent2">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style.rotation</p:attrName>
                                        </p:attrNameLst>
                                      </p:cBhvr>
                                      <p:tavLst>
                                        <p:tav tm="0">
                                          <p:val>
                                            <p:fltVal val="720"/>
                                          </p:val>
                                        </p:tav>
                                        <p:tav tm="100000">
                                          <p:val>
                                            <p:fltVal val="0"/>
                                          </p:val>
                                        </p:tav>
                                      </p:tavLst>
                                    </p:anim>
                                    <p:anim calcmode="lin" valueType="num">
                                      <p:cBhvr>
                                        <p:cTn id="9" dur="1000" fill="hold"/>
                                        <p:tgtEl>
                                          <p:spTgt spid="3"/>
                                        </p:tgtEl>
                                        <p:attrNameLst>
                                          <p:attrName>ppt_h</p:attrName>
                                        </p:attrNameLst>
                                      </p:cBhvr>
                                      <p:tavLst>
                                        <p:tav tm="0">
                                          <p:val>
                                            <p:fltVal val="0"/>
                                          </p:val>
                                        </p:tav>
                                        <p:tav tm="100000">
                                          <p:val>
                                            <p:strVal val="#ppt_h"/>
                                          </p:val>
                                        </p:tav>
                                      </p:tavLst>
                                    </p:anim>
                                    <p:anim calcmode="lin" valueType="num">
                                      <p:cBhvr>
                                        <p:cTn id="10" dur="1000" fill="hold"/>
                                        <p:tgtEl>
                                          <p:spTgt spid="3"/>
                                        </p:tgtEl>
                                        <p:attrNameLst>
                                          <p:attrName>ppt_w</p:attrName>
                                        </p:attrNameLst>
                                      </p:cBhvr>
                                      <p:tavLst>
                                        <p:tav tm="0">
                                          <p:val>
                                            <p:fltVal val="0"/>
                                          </p:val>
                                        </p:tav>
                                        <p:tav tm="100000">
                                          <p:val>
                                            <p:strVal val="#ppt_w"/>
                                          </p:val>
                                        </p:tav>
                                      </p:tavLst>
                                    </p:anim>
                                  </p:childTnLst>
                                </p:cTn>
                              </p:par>
                            </p:childTnLst>
                          </p:cTn>
                        </p:par>
                        <p:par>
                          <p:cTn id="11" fill="hold" nodeType="afterGroup">
                            <p:stCondLst>
                              <p:cond delay="1000"/>
                            </p:stCondLst>
                            <p:childTnLst>
                              <p:par>
                                <p:cTn id="12" presetID="10"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childTnLst>
                                </p:cTn>
                              </p:par>
                            </p:childTnLst>
                          </p:cTn>
                        </p:par>
                        <p:par>
                          <p:cTn id="15" fill="hold" nodeType="afterGroup">
                            <p:stCondLst>
                              <p:cond delay="2000"/>
                            </p:stCondLst>
                            <p:childTnLst>
                              <p:par>
                                <p:cTn id="16" presetID="55" presetClass="entr" presetSubtype="0" fill="hold" nodeType="afterEffect">
                                  <p:stCondLst>
                                    <p:cond delay="0"/>
                                  </p:stCondLst>
                                  <p:childTnLst>
                                    <p:set>
                                      <p:cBhvr>
                                        <p:cTn id="17" dur="1" fill="hold">
                                          <p:stCondLst>
                                            <p:cond delay="0"/>
                                          </p:stCondLst>
                                        </p:cTn>
                                        <p:tgtEl>
                                          <p:spTgt spid="21510"/>
                                        </p:tgtEl>
                                        <p:attrNameLst>
                                          <p:attrName>style.visibility</p:attrName>
                                        </p:attrNameLst>
                                      </p:cBhvr>
                                      <p:to>
                                        <p:strVal val="visible"/>
                                      </p:to>
                                    </p:set>
                                    <p:anim calcmode="lin" valueType="num">
                                      <p:cBhvr>
                                        <p:cTn id="18" dur="1000" fill="hold"/>
                                        <p:tgtEl>
                                          <p:spTgt spid="21510"/>
                                        </p:tgtEl>
                                        <p:attrNameLst>
                                          <p:attrName>ppt_w</p:attrName>
                                        </p:attrNameLst>
                                      </p:cBhvr>
                                      <p:tavLst>
                                        <p:tav tm="0">
                                          <p:val>
                                            <p:strVal val="#ppt_w*0.70"/>
                                          </p:val>
                                        </p:tav>
                                        <p:tav tm="100000">
                                          <p:val>
                                            <p:strVal val="#ppt_w"/>
                                          </p:val>
                                        </p:tav>
                                      </p:tavLst>
                                    </p:anim>
                                    <p:anim calcmode="lin" valueType="num">
                                      <p:cBhvr>
                                        <p:cTn id="19" dur="1000" fill="hold"/>
                                        <p:tgtEl>
                                          <p:spTgt spid="21510"/>
                                        </p:tgtEl>
                                        <p:attrNameLst>
                                          <p:attrName>ppt_h</p:attrName>
                                        </p:attrNameLst>
                                      </p:cBhvr>
                                      <p:tavLst>
                                        <p:tav tm="0">
                                          <p:val>
                                            <p:strVal val="#ppt_h"/>
                                          </p:val>
                                        </p:tav>
                                        <p:tav tm="100000">
                                          <p:val>
                                            <p:strVal val="#ppt_h"/>
                                          </p:val>
                                        </p:tav>
                                      </p:tavLst>
                                    </p:anim>
                                    <p:animEffect transition="in" filter="fade">
                                      <p:cBhvr>
                                        <p:cTn id="20" dur="1000"/>
                                        <p:tgtEl>
                                          <p:spTgt spid="21510"/>
                                        </p:tgtEl>
                                      </p:cBhvr>
                                    </p:animEffect>
                                  </p:childTnLst>
                                </p:cTn>
                              </p:par>
                            </p:childTnLst>
                          </p:cTn>
                        </p:par>
                        <p:par>
                          <p:cTn id="21" fill="hold" nodeType="afterGroup">
                            <p:stCondLst>
                              <p:cond delay="3000"/>
                            </p:stCondLst>
                            <p:childTnLst>
                              <p:par>
                                <p:cTn id="22" presetID="47" presetClass="entr" presetSubtype="0" fill="hold" nodeType="afterEffect">
                                  <p:stCondLst>
                                    <p:cond delay="0"/>
                                  </p:stCondLst>
                                  <p:childTnLst>
                                    <p:set>
                                      <p:cBhvr>
                                        <p:cTn id="23" dur="1" fill="hold">
                                          <p:stCondLst>
                                            <p:cond delay="0"/>
                                          </p:stCondLst>
                                        </p:cTn>
                                        <p:tgtEl>
                                          <p:spTgt spid="22537"/>
                                        </p:tgtEl>
                                        <p:attrNameLst>
                                          <p:attrName>style.visibility</p:attrName>
                                        </p:attrNameLst>
                                      </p:cBhvr>
                                      <p:to>
                                        <p:strVal val="visible"/>
                                      </p:to>
                                    </p:set>
                                    <p:animEffect transition="in" filter="fade">
                                      <p:cBhvr>
                                        <p:cTn id="24" dur="1000"/>
                                        <p:tgtEl>
                                          <p:spTgt spid="22537"/>
                                        </p:tgtEl>
                                      </p:cBhvr>
                                    </p:animEffect>
                                    <p:anim calcmode="lin" valueType="num">
                                      <p:cBhvr>
                                        <p:cTn id="25" dur="1000" fill="hold"/>
                                        <p:tgtEl>
                                          <p:spTgt spid="22537"/>
                                        </p:tgtEl>
                                        <p:attrNameLst>
                                          <p:attrName>ppt_x</p:attrName>
                                        </p:attrNameLst>
                                      </p:cBhvr>
                                      <p:tavLst>
                                        <p:tav tm="0">
                                          <p:val>
                                            <p:strVal val="#ppt_x"/>
                                          </p:val>
                                        </p:tav>
                                        <p:tav tm="100000">
                                          <p:val>
                                            <p:strVal val="#ppt_x"/>
                                          </p:val>
                                        </p:tav>
                                      </p:tavLst>
                                    </p:anim>
                                    <p:anim calcmode="lin" valueType="num">
                                      <p:cBhvr>
                                        <p:cTn id="26" dur="1000" fill="hold"/>
                                        <p:tgtEl>
                                          <p:spTgt spid="22537"/>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4000"/>
                            </p:stCondLst>
                            <p:childTnLst>
                              <p:par>
                                <p:cTn id="28" presetID="30" presetClass="entr" presetSubtype="0" fill="hold" nodeType="afterEffect">
                                  <p:stCondLst>
                                    <p:cond delay="0"/>
                                  </p:stCondLst>
                                  <p:childTnLst>
                                    <p:set>
                                      <p:cBhvr>
                                        <p:cTn id="29" dur="1" fill="hold">
                                          <p:stCondLst>
                                            <p:cond delay="0"/>
                                          </p:stCondLst>
                                        </p:cTn>
                                        <p:tgtEl>
                                          <p:spTgt spid="22540"/>
                                        </p:tgtEl>
                                        <p:attrNameLst>
                                          <p:attrName>style.visibility</p:attrName>
                                        </p:attrNameLst>
                                      </p:cBhvr>
                                      <p:to>
                                        <p:strVal val="visible"/>
                                      </p:to>
                                    </p:set>
                                    <p:animEffect transition="in" filter="fade">
                                      <p:cBhvr>
                                        <p:cTn id="30" dur="800" decel="100000"/>
                                        <p:tgtEl>
                                          <p:spTgt spid="22540"/>
                                        </p:tgtEl>
                                      </p:cBhvr>
                                    </p:animEffect>
                                    <p:anim calcmode="lin" valueType="num">
                                      <p:cBhvr>
                                        <p:cTn id="31" dur="800" decel="100000" fill="hold"/>
                                        <p:tgtEl>
                                          <p:spTgt spid="22540"/>
                                        </p:tgtEl>
                                        <p:attrNameLst>
                                          <p:attrName>style.rotation</p:attrName>
                                        </p:attrNameLst>
                                      </p:cBhvr>
                                      <p:tavLst>
                                        <p:tav tm="0">
                                          <p:val>
                                            <p:fltVal val="-90"/>
                                          </p:val>
                                        </p:tav>
                                        <p:tav tm="100000">
                                          <p:val>
                                            <p:fltVal val="0"/>
                                          </p:val>
                                        </p:tav>
                                      </p:tavLst>
                                    </p:anim>
                                    <p:anim calcmode="lin" valueType="num">
                                      <p:cBhvr>
                                        <p:cTn id="32" dur="800" decel="100000" fill="hold"/>
                                        <p:tgtEl>
                                          <p:spTgt spid="22540"/>
                                        </p:tgtEl>
                                        <p:attrNameLst>
                                          <p:attrName>ppt_x</p:attrName>
                                        </p:attrNameLst>
                                      </p:cBhvr>
                                      <p:tavLst>
                                        <p:tav tm="0">
                                          <p:val>
                                            <p:strVal val="#ppt_x+0.4"/>
                                          </p:val>
                                        </p:tav>
                                        <p:tav tm="100000">
                                          <p:val>
                                            <p:strVal val="#ppt_x-0.05"/>
                                          </p:val>
                                        </p:tav>
                                      </p:tavLst>
                                    </p:anim>
                                    <p:anim calcmode="lin" valueType="num">
                                      <p:cBhvr>
                                        <p:cTn id="33" dur="800" decel="100000" fill="hold"/>
                                        <p:tgtEl>
                                          <p:spTgt spid="22540"/>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22540"/>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22540"/>
                                        </p:tgtEl>
                                        <p:attrNameLst>
                                          <p:attrName>ppt_y</p:attrName>
                                        </p:attrNameLst>
                                      </p:cBhvr>
                                      <p:tavLst>
                                        <p:tav tm="0">
                                          <p:val>
                                            <p:strVal val="#ppt_y+0.1"/>
                                          </p:val>
                                        </p:tav>
                                        <p:tav tm="100000">
                                          <p:val>
                                            <p:strVal val="#ppt_y"/>
                                          </p:val>
                                        </p:tav>
                                      </p:tavLst>
                                    </p:anim>
                                  </p:childTnLst>
                                </p:cTn>
                              </p:par>
                            </p:childTnLst>
                          </p:cTn>
                        </p:par>
                        <p:par>
                          <p:cTn id="36" fill="hold" nodeType="afterGroup">
                            <p:stCondLst>
                              <p:cond delay="5000"/>
                            </p:stCondLst>
                            <p:childTnLst>
                              <p:par>
                                <p:cTn id="37" presetID="53" presetClass="entr" presetSubtype="0" fill="hold" nodeType="afterEffect">
                                  <p:stCondLst>
                                    <p:cond delay="0"/>
                                  </p:stCondLst>
                                  <p:childTnLst>
                                    <p:set>
                                      <p:cBhvr>
                                        <p:cTn id="38" dur="1" fill="hold">
                                          <p:stCondLst>
                                            <p:cond delay="0"/>
                                          </p:stCondLst>
                                        </p:cTn>
                                        <p:tgtEl>
                                          <p:spTgt spid="22539"/>
                                        </p:tgtEl>
                                        <p:attrNameLst>
                                          <p:attrName>style.visibility</p:attrName>
                                        </p:attrNameLst>
                                      </p:cBhvr>
                                      <p:to>
                                        <p:strVal val="visible"/>
                                      </p:to>
                                    </p:set>
                                    <p:anim calcmode="lin" valueType="num">
                                      <p:cBhvr>
                                        <p:cTn id="39" dur="1000" fill="hold"/>
                                        <p:tgtEl>
                                          <p:spTgt spid="22539"/>
                                        </p:tgtEl>
                                        <p:attrNameLst>
                                          <p:attrName>ppt_w</p:attrName>
                                        </p:attrNameLst>
                                      </p:cBhvr>
                                      <p:tavLst>
                                        <p:tav tm="0">
                                          <p:val>
                                            <p:fltVal val="0"/>
                                          </p:val>
                                        </p:tav>
                                        <p:tav tm="100000">
                                          <p:val>
                                            <p:strVal val="#ppt_w"/>
                                          </p:val>
                                        </p:tav>
                                      </p:tavLst>
                                    </p:anim>
                                    <p:anim calcmode="lin" valueType="num">
                                      <p:cBhvr>
                                        <p:cTn id="40" dur="1000" fill="hold"/>
                                        <p:tgtEl>
                                          <p:spTgt spid="22539"/>
                                        </p:tgtEl>
                                        <p:attrNameLst>
                                          <p:attrName>ppt_h</p:attrName>
                                        </p:attrNameLst>
                                      </p:cBhvr>
                                      <p:tavLst>
                                        <p:tav tm="0">
                                          <p:val>
                                            <p:fltVal val="0"/>
                                          </p:val>
                                        </p:tav>
                                        <p:tav tm="100000">
                                          <p:val>
                                            <p:strVal val="#ppt_h"/>
                                          </p:val>
                                        </p:tav>
                                      </p:tavLst>
                                    </p:anim>
                                    <p:animEffect transition="in" filter="fade">
                                      <p:cBhvr>
                                        <p:cTn id="41" dur="1000"/>
                                        <p:tgtEl>
                                          <p:spTgt spid="22539"/>
                                        </p:tgtEl>
                                      </p:cBhvr>
                                    </p:animEffect>
                                  </p:childTnLst>
                                </p:cTn>
                              </p:par>
                            </p:childTnLst>
                          </p:cTn>
                        </p:par>
                        <p:par>
                          <p:cTn id="42" fill="hold" nodeType="afterGroup">
                            <p:stCondLst>
                              <p:cond delay="6000"/>
                            </p:stCondLst>
                            <p:childTnLst>
                              <p:par>
                                <p:cTn id="43" presetID="35" presetClass="entr" presetSubtype="0" fill="hold" nodeType="afterEffect">
                                  <p:stCondLst>
                                    <p:cond delay="0"/>
                                  </p:stCondLst>
                                  <p:childTnLst>
                                    <p:set>
                                      <p:cBhvr>
                                        <p:cTn id="44" dur="1" fill="hold">
                                          <p:stCondLst>
                                            <p:cond delay="0"/>
                                          </p:stCondLst>
                                        </p:cTn>
                                        <p:tgtEl>
                                          <p:spTgt spid="22542"/>
                                        </p:tgtEl>
                                        <p:attrNameLst>
                                          <p:attrName>style.visibility</p:attrName>
                                        </p:attrNameLst>
                                      </p:cBhvr>
                                      <p:to>
                                        <p:strVal val="visible"/>
                                      </p:to>
                                    </p:set>
                                    <p:animEffect transition="in" filter="fade">
                                      <p:cBhvr>
                                        <p:cTn id="45" dur="1000"/>
                                        <p:tgtEl>
                                          <p:spTgt spid="22542"/>
                                        </p:tgtEl>
                                      </p:cBhvr>
                                    </p:animEffect>
                                    <p:anim calcmode="lin" valueType="num">
                                      <p:cBhvr>
                                        <p:cTn id="46" dur="1000" fill="hold"/>
                                        <p:tgtEl>
                                          <p:spTgt spid="22542"/>
                                        </p:tgtEl>
                                        <p:attrNameLst>
                                          <p:attrName>style.rotation</p:attrName>
                                        </p:attrNameLst>
                                      </p:cBhvr>
                                      <p:tavLst>
                                        <p:tav tm="0">
                                          <p:val>
                                            <p:fltVal val="720"/>
                                          </p:val>
                                        </p:tav>
                                        <p:tav tm="100000">
                                          <p:val>
                                            <p:fltVal val="0"/>
                                          </p:val>
                                        </p:tav>
                                      </p:tavLst>
                                    </p:anim>
                                    <p:anim calcmode="lin" valueType="num">
                                      <p:cBhvr>
                                        <p:cTn id="47" dur="1000" fill="hold"/>
                                        <p:tgtEl>
                                          <p:spTgt spid="22542"/>
                                        </p:tgtEl>
                                        <p:attrNameLst>
                                          <p:attrName>ppt_h</p:attrName>
                                        </p:attrNameLst>
                                      </p:cBhvr>
                                      <p:tavLst>
                                        <p:tav tm="0">
                                          <p:val>
                                            <p:fltVal val="0"/>
                                          </p:val>
                                        </p:tav>
                                        <p:tav tm="100000">
                                          <p:val>
                                            <p:strVal val="#ppt_h"/>
                                          </p:val>
                                        </p:tav>
                                      </p:tavLst>
                                    </p:anim>
                                    <p:anim calcmode="lin" valueType="num">
                                      <p:cBhvr>
                                        <p:cTn id="48" dur="1000" fill="hold"/>
                                        <p:tgtEl>
                                          <p:spTgt spid="22542"/>
                                        </p:tgtEl>
                                        <p:attrNameLst>
                                          <p:attrName>ppt_w</p:attrName>
                                        </p:attrNameLst>
                                      </p:cBhvr>
                                      <p:tavLst>
                                        <p:tav tm="0">
                                          <p:val>
                                            <p:fltVal val="0"/>
                                          </p:val>
                                        </p:tav>
                                        <p:tav tm="100000">
                                          <p:val>
                                            <p:strVal val="#ppt_w"/>
                                          </p:val>
                                        </p:tav>
                                      </p:tavLst>
                                    </p:anim>
                                  </p:childTnLst>
                                </p:cTn>
                              </p:par>
                            </p:childTnLst>
                          </p:cTn>
                        </p:par>
                        <p:par>
                          <p:cTn id="49" fill="hold" nodeType="afterGroup">
                            <p:stCondLst>
                              <p:cond delay="7000"/>
                            </p:stCondLst>
                            <p:childTnLst>
                              <p:par>
                                <p:cTn id="50" presetID="30" presetClass="entr" presetSubtype="0"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800" decel="100000"/>
                                        <p:tgtEl>
                                          <p:spTgt spid="12"/>
                                        </p:tgtEl>
                                      </p:cBhvr>
                                    </p:animEffect>
                                    <p:anim calcmode="lin" valueType="num">
                                      <p:cBhvr>
                                        <p:cTn id="53" dur="800" decel="100000" fill="hold"/>
                                        <p:tgtEl>
                                          <p:spTgt spid="12"/>
                                        </p:tgtEl>
                                        <p:attrNameLst>
                                          <p:attrName>style.rotation</p:attrName>
                                        </p:attrNameLst>
                                      </p:cBhvr>
                                      <p:tavLst>
                                        <p:tav tm="0">
                                          <p:val>
                                            <p:fltVal val="-90"/>
                                          </p:val>
                                        </p:tav>
                                        <p:tav tm="100000">
                                          <p:val>
                                            <p:fltVal val="0"/>
                                          </p:val>
                                        </p:tav>
                                      </p:tavLst>
                                    </p:anim>
                                    <p:anim calcmode="lin" valueType="num">
                                      <p:cBhvr>
                                        <p:cTn id="54" dur="800" decel="100000" fill="hold"/>
                                        <p:tgtEl>
                                          <p:spTgt spid="12"/>
                                        </p:tgtEl>
                                        <p:attrNameLst>
                                          <p:attrName>ppt_x</p:attrName>
                                        </p:attrNameLst>
                                      </p:cBhvr>
                                      <p:tavLst>
                                        <p:tav tm="0">
                                          <p:val>
                                            <p:strVal val="#ppt_x+0.4"/>
                                          </p:val>
                                        </p:tav>
                                        <p:tav tm="100000">
                                          <p:val>
                                            <p:strVal val="#ppt_x-0.05"/>
                                          </p:val>
                                        </p:tav>
                                      </p:tavLst>
                                    </p:anim>
                                    <p:anim calcmode="lin" valueType="num">
                                      <p:cBhvr>
                                        <p:cTn id="55" dur="800" decel="100000" fill="hold"/>
                                        <p:tgtEl>
                                          <p:spTgt spid="12"/>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2700000"/>
        </a:gradFill>
        <a:effectLst/>
      </p:bgPr>
    </p:bg>
    <p:spTree>
      <p:nvGrpSpPr>
        <p:cNvPr id="1" name=""/>
        <p:cNvGrpSpPr/>
        <p:nvPr/>
      </p:nvGrpSpPr>
      <p:grpSpPr>
        <a:xfrm>
          <a:off x="0" y="0"/>
          <a:ext cx="0" cy="0"/>
          <a:chOff x="0" y="0"/>
          <a:chExt cx="0" cy="0"/>
        </a:xfrm>
      </p:grpSpPr>
      <p:pic>
        <p:nvPicPr>
          <p:cNvPr id="22530" name="Picture 2" descr="C:\Documents and Settings\Admin\Мои документы\Мои результаты сканировани\2011-04 (апр)\сканирование0009.jpg"/>
          <p:cNvPicPr>
            <a:picLocks noChangeAspect="1" noChangeArrowheads="1"/>
          </p:cNvPicPr>
          <p:nvPr/>
        </p:nvPicPr>
        <p:blipFill>
          <a:blip r:embed="rId2" cstate="print"/>
          <a:srcRect/>
          <a:stretch>
            <a:fillRect/>
          </a:stretch>
        </p:blipFill>
        <p:spPr bwMode="auto">
          <a:xfrm>
            <a:off x="285720" y="2071678"/>
            <a:ext cx="2442855" cy="2000264"/>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p:spPr>
      </p:pic>
      <p:pic>
        <p:nvPicPr>
          <p:cNvPr id="22533" name="Picture 5" descr="C:\Documents and Settings\Admin\Мои документы\Мои результаты сканировани\2011-04 (апр)\сканирование0013.jpg"/>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1785918" y="4000504"/>
            <a:ext cx="1795700" cy="2643204"/>
          </a:xfrm>
          <a:prstGeom prst="round2DiagRect">
            <a:avLst>
              <a:gd name="adj1" fmla="val 16667"/>
              <a:gd name="adj2" fmla="val 0"/>
            </a:avLst>
          </a:prstGeom>
          <a:ln w="88900" cap="sq">
            <a:solidFill>
              <a:srgbClr val="92D050"/>
            </a:solidFill>
            <a:miter lim="800000"/>
          </a:ln>
          <a:effectLst>
            <a:outerShdw blurRad="254000" algn="tl" rotWithShape="0">
              <a:srgbClr val="000000">
                <a:alpha val="43000"/>
              </a:srgbClr>
            </a:outerShdw>
          </a:effectLst>
        </p:spPr>
      </p:pic>
      <p:pic>
        <p:nvPicPr>
          <p:cNvPr id="22535" name="Picture 4" descr="C:\Documents and Settings\Admin\Рабочий стол\маринко\c99f194905.jpg"/>
          <p:cNvPicPr>
            <a:picLocks noChangeAspect="1" noChangeArrowheads="1"/>
          </p:cNvPicPr>
          <p:nvPr/>
        </p:nvPicPr>
        <p:blipFill>
          <a:blip r:embed="rId4" cstate="print"/>
          <a:srcRect/>
          <a:stretch>
            <a:fillRect/>
          </a:stretch>
        </p:blipFill>
        <p:spPr bwMode="auto">
          <a:xfrm>
            <a:off x="4071934" y="4786322"/>
            <a:ext cx="2357454" cy="1729047"/>
          </a:xfrm>
          <a:prstGeom prst="round2DiagRect">
            <a:avLst>
              <a:gd name="adj1" fmla="val 16667"/>
              <a:gd name="adj2" fmla="val 0"/>
            </a:avLst>
          </a:prstGeom>
          <a:ln w="88900" cap="sq">
            <a:solidFill>
              <a:srgbClr val="990000"/>
            </a:solidFill>
            <a:miter lim="800000"/>
          </a:ln>
          <a:effectLst>
            <a:outerShdw blurRad="254000" algn="tl" rotWithShape="0">
              <a:srgbClr val="000000">
                <a:alpha val="43000"/>
              </a:srgbClr>
            </a:outerShdw>
          </a:effectLst>
        </p:spPr>
      </p:pic>
      <p:pic>
        <p:nvPicPr>
          <p:cNvPr id="22536" name="Picture 8" descr="C:\Documents and Settings\Admin\Мои документы\Мои результаты сканировани\2011-04 (апр)\сканирование0007.jpg"/>
          <p:cNvPicPr>
            <a:picLocks noChangeAspect="1" noChangeArrowheads="1"/>
          </p:cNvPicPr>
          <p:nvPr/>
        </p:nvPicPr>
        <p:blipFill>
          <a:blip r:embed="rId5" cstate="print"/>
          <a:srcRect/>
          <a:stretch>
            <a:fillRect/>
          </a:stretch>
        </p:blipFill>
        <p:spPr bwMode="auto">
          <a:xfrm>
            <a:off x="6286512" y="2143116"/>
            <a:ext cx="2487020" cy="1763721"/>
          </a:xfrm>
          <a:prstGeom prst="round2DiagRect">
            <a:avLst>
              <a:gd name="adj1" fmla="val 16667"/>
              <a:gd name="adj2" fmla="val 0"/>
            </a:avLst>
          </a:prstGeom>
          <a:ln w="88900" cap="sq">
            <a:solidFill>
              <a:schemeClr val="accent1">
                <a:lumMod val="75000"/>
              </a:schemeClr>
            </a:solidFill>
            <a:miter lim="800000"/>
          </a:ln>
          <a:effectLst>
            <a:outerShdw blurRad="254000" algn="tl" rotWithShape="0">
              <a:srgbClr val="000000">
                <a:alpha val="43000"/>
              </a:srgbClr>
            </a:outerShdw>
          </a:effectLst>
        </p:spPr>
      </p:pic>
      <p:pic>
        <p:nvPicPr>
          <p:cNvPr id="22537" name="Picture 7" descr="C:\Documents and Settings\Admin\Мои документы\Мои результаты сканировани\2011-04 (апр)\сканирование0008.jpg"/>
          <p:cNvPicPr>
            <a:picLocks noChangeAspect="1" noChangeArrowheads="1"/>
          </p:cNvPicPr>
          <p:nvPr/>
        </p:nvPicPr>
        <p:blipFill>
          <a:blip r:embed="rId6" cstate="print"/>
          <a:srcRect/>
          <a:stretch>
            <a:fillRect/>
          </a:stretch>
        </p:blipFill>
        <p:spPr bwMode="auto">
          <a:xfrm>
            <a:off x="5214942" y="142852"/>
            <a:ext cx="2166941" cy="1750063"/>
          </a:xfrm>
          <a:prstGeom prst="round2DiagRect">
            <a:avLst>
              <a:gd name="adj1" fmla="val 16667"/>
              <a:gd name="adj2" fmla="val 0"/>
            </a:avLst>
          </a:prstGeom>
          <a:ln w="88900" cap="sq">
            <a:solidFill>
              <a:schemeClr val="accent1">
                <a:lumMod val="60000"/>
                <a:lumOff val="40000"/>
              </a:schemeClr>
            </a:solidFill>
            <a:miter lim="800000"/>
          </a:ln>
          <a:effectLst>
            <a:outerShdw blurRad="254000" algn="tl" rotWithShape="0">
              <a:srgbClr val="000000">
                <a:alpha val="43000"/>
              </a:srgbClr>
            </a:outerShdw>
          </a:effectLst>
        </p:spPr>
      </p:pic>
      <p:pic>
        <p:nvPicPr>
          <p:cNvPr id="22540" name="Picture 12" descr="C:\Documents and Settings\Admin\Рабочий стол\с флешки март\картинки нетрад.рис\klyaksa.jpg"/>
          <p:cNvPicPr>
            <a:picLocks noChangeAspect="1" noChangeArrowheads="1"/>
          </p:cNvPicPr>
          <p:nvPr/>
        </p:nvPicPr>
        <p:blipFill>
          <a:blip r:embed="rId7" cstate="print"/>
          <a:srcRect/>
          <a:stretch>
            <a:fillRect/>
          </a:stretch>
        </p:blipFill>
        <p:spPr bwMode="auto">
          <a:xfrm>
            <a:off x="6929454" y="4214818"/>
            <a:ext cx="1880715" cy="2214578"/>
          </a:xfrm>
          <a:prstGeom prst="round2DiagRect">
            <a:avLst>
              <a:gd name="adj1" fmla="val 16667"/>
              <a:gd name="adj2" fmla="val 0"/>
            </a:avLst>
          </a:prstGeom>
          <a:ln w="88900" cap="sq">
            <a:solidFill>
              <a:schemeClr val="bg1">
                <a:lumMod val="75000"/>
              </a:schemeClr>
            </a:solidFill>
            <a:miter lim="800000"/>
          </a:ln>
          <a:effectLst>
            <a:outerShdw blurRad="254000" algn="tl" rotWithShape="0">
              <a:srgbClr val="000000">
                <a:alpha val="43000"/>
              </a:srgbClr>
            </a:outerShdw>
          </a:effectLst>
        </p:spPr>
      </p:pic>
      <p:pic>
        <p:nvPicPr>
          <p:cNvPr id="22538" name="Picture 10" descr="I:\Дети и ИЗО\приложение рисунки\рисование на жатой бумаге.jpg"/>
          <p:cNvPicPr>
            <a:picLocks noChangeAspect="1" noChangeArrowheads="1"/>
          </p:cNvPicPr>
          <p:nvPr/>
        </p:nvPicPr>
        <p:blipFill>
          <a:blip r:embed="rId8" cstate="print"/>
          <a:srcRect/>
          <a:stretch>
            <a:fillRect/>
          </a:stretch>
        </p:blipFill>
        <p:spPr bwMode="auto">
          <a:xfrm>
            <a:off x="3643306" y="2143116"/>
            <a:ext cx="1972843" cy="2246306"/>
          </a:xfrm>
          <a:prstGeom prst="round2DiagRect">
            <a:avLst>
              <a:gd name="adj1" fmla="val 16667"/>
              <a:gd name="adj2" fmla="val 0"/>
            </a:avLst>
          </a:prstGeom>
          <a:ln w="88900" cap="sq">
            <a:solidFill>
              <a:schemeClr val="bg2"/>
            </a:solidFill>
            <a:miter lim="800000"/>
          </a:ln>
          <a:effectLst>
            <a:outerShdw blurRad="254000" algn="tl" rotWithShape="0">
              <a:srgbClr val="000000">
                <a:alpha val="43000"/>
              </a:srgbClr>
            </a:outerShdw>
          </a:effectLst>
        </p:spPr>
      </p:pic>
      <p:pic>
        <p:nvPicPr>
          <p:cNvPr id="10" name="Picture 10" descr="C:\Documents and Settings\Admin\Рабочий стол\маринко\i.jpg"/>
          <p:cNvPicPr>
            <a:picLocks noChangeAspect="1" noChangeArrowheads="1"/>
          </p:cNvPicPr>
          <p:nvPr/>
        </p:nvPicPr>
        <p:blipFill>
          <a:blip r:embed="rId9" cstate="print"/>
          <a:srcRect/>
          <a:stretch>
            <a:fillRect/>
          </a:stretch>
        </p:blipFill>
        <p:spPr bwMode="auto">
          <a:xfrm>
            <a:off x="1928794" y="357166"/>
            <a:ext cx="2211830" cy="1643074"/>
          </a:xfrm>
          <a:prstGeom prst="snip2DiagRect">
            <a:avLst/>
          </a:prstGeom>
          <a:solidFill>
            <a:srgbClr val="FFFFFF">
              <a:shade val="85000"/>
            </a:srgbClr>
          </a:solidFill>
          <a:ln w="88900" cap="sq">
            <a:solidFill>
              <a:schemeClr val="bg1">
                <a:lumMod val="6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2538"/>
                                        </p:tgtEl>
                                        <p:attrNameLst>
                                          <p:attrName>style.visibility</p:attrName>
                                        </p:attrNameLst>
                                      </p:cBhvr>
                                      <p:to>
                                        <p:strVal val="visible"/>
                                      </p:to>
                                    </p:set>
                                    <p:anim calcmode="lin" valueType="num">
                                      <p:cBhvr>
                                        <p:cTn id="7" dur="1000" fill="hold"/>
                                        <p:tgtEl>
                                          <p:spTgt spid="22538"/>
                                        </p:tgtEl>
                                        <p:attrNameLst>
                                          <p:attrName>ppt_w</p:attrName>
                                        </p:attrNameLst>
                                      </p:cBhvr>
                                      <p:tavLst>
                                        <p:tav tm="0">
                                          <p:val>
                                            <p:fltVal val="0"/>
                                          </p:val>
                                        </p:tav>
                                        <p:tav tm="100000">
                                          <p:val>
                                            <p:strVal val="#ppt_w"/>
                                          </p:val>
                                        </p:tav>
                                      </p:tavLst>
                                    </p:anim>
                                    <p:anim calcmode="lin" valueType="num">
                                      <p:cBhvr>
                                        <p:cTn id="8" dur="1000" fill="hold"/>
                                        <p:tgtEl>
                                          <p:spTgt spid="22538"/>
                                        </p:tgtEl>
                                        <p:attrNameLst>
                                          <p:attrName>ppt_h</p:attrName>
                                        </p:attrNameLst>
                                      </p:cBhvr>
                                      <p:tavLst>
                                        <p:tav tm="0">
                                          <p:val>
                                            <p:fltVal val="0"/>
                                          </p:val>
                                        </p:tav>
                                        <p:tav tm="100000">
                                          <p:val>
                                            <p:strVal val="#ppt_h"/>
                                          </p:val>
                                        </p:tav>
                                      </p:tavLst>
                                    </p:anim>
                                    <p:animEffect transition="in" filter="fade">
                                      <p:cBhvr>
                                        <p:cTn id="9" dur="1000"/>
                                        <p:tgtEl>
                                          <p:spTgt spid="22538"/>
                                        </p:tgtEl>
                                      </p:cBhvr>
                                    </p:animEffect>
                                  </p:childTnLst>
                                </p:cTn>
                              </p:par>
                            </p:childTnLst>
                          </p:cTn>
                        </p:par>
                        <p:par>
                          <p:cTn id="10" fill="hold" nodeType="afterGroup">
                            <p:stCondLst>
                              <p:cond delay="1000"/>
                            </p:stCondLst>
                            <p:childTnLst>
                              <p:par>
                                <p:cTn id="11" presetID="30" presetClass="entr" presetSubtype="0" fill="hold" nodeType="afterEffect">
                                  <p:stCondLst>
                                    <p:cond delay="0"/>
                                  </p:stCondLst>
                                  <p:childTnLst>
                                    <p:set>
                                      <p:cBhvr>
                                        <p:cTn id="12" dur="1" fill="hold">
                                          <p:stCondLst>
                                            <p:cond delay="0"/>
                                          </p:stCondLst>
                                        </p:cTn>
                                        <p:tgtEl>
                                          <p:spTgt spid="22537"/>
                                        </p:tgtEl>
                                        <p:attrNameLst>
                                          <p:attrName>style.visibility</p:attrName>
                                        </p:attrNameLst>
                                      </p:cBhvr>
                                      <p:to>
                                        <p:strVal val="visible"/>
                                      </p:to>
                                    </p:set>
                                    <p:animEffect transition="in" filter="fade">
                                      <p:cBhvr>
                                        <p:cTn id="13" dur="800" decel="100000"/>
                                        <p:tgtEl>
                                          <p:spTgt spid="22537"/>
                                        </p:tgtEl>
                                      </p:cBhvr>
                                    </p:animEffect>
                                    <p:anim calcmode="lin" valueType="num">
                                      <p:cBhvr>
                                        <p:cTn id="14" dur="800" decel="100000" fill="hold"/>
                                        <p:tgtEl>
                                          <p:spTgt spid="22537"/>
                                        </p:tgtEl>
                                        <p:attrNameLst>
                                          <p:attrName>style.rotation</p:attrName>
                                        </p:attrNameLst>
                                      </p:cBhvr>
                                      <p:tavLst>
                                        <p:tav tm="0">
                                          <p:val>
                                            <p:fltVal val="-90"/>
                                          </p:val>
                                        </p:tav>
                                        <p:tav tm="100000">
                                          <p:val>
                                            <p:fltVal val="0"/>
                                          </p:val>
                                        </p:tav>
                                      </p:tavLst>
                                    </p:anim>
                                    <p:anim calcmode="lin" valueType="num">
                                      <p:cBhvr>
                                        <p:cTn id="15" dur="800" decel="100000" fill="hold"/>
                                        <p:tgtEl>
                                          <p:spTgt spid="22537"/>
                                        </p:tgtEl>
                                        <p:attrNameLst>
                                          <p:attrName>ppt_x</p:attrName>
                                        </p:attrNameLst>
                                      </p:cBhvr>
                                      <p:tavLst>
                                        <p:tav tm="0">
                                          <p:val>
                                            <p:strVal val="#ppt_x+0.4"/>
                                          </p:val>
                                        </p:tav>
                                        <p:tav tm="100000">
                                          <p:val>
                                            <p:strVal val="#ppt_x-0.05"/>
                                          </p:val>
                                        </p:tav>
                                      </p:tavLst>
                                    </p:anim>
                                    <p:anim calcmode="lin" valueType="num">
                                      <p:cBhvr>
                                        <p:cTn id="16" dur="800" decel="100000" fill="hold"/>
                                        <p:tgtEl>
                                          <p:spTgt spid="22537"/>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22537"/>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22537"/>
                                        </p:tgtEl>
                                        <p:attrNameLst>
                                          <p:attrName>ppt_y</p:attrName>
                                        </p:attrNameLst>
                                      </p:cBhvr>
                                      <p:tavLst>
                                        <p:tav tm="0">
                                          <p:val>
                                            <p:strVal val="#ppt_y+0.1"/>
                                          </p:val>
                                        </p:tav>
                                        <p:tav tm="100000">
                                          <p:val>
                                            <p:strVal val="#ppt_y"/>
                                          </p:val>
                                        </p:tav>
                                      </p:tavLst>
                                    </p:anim>
                                  </p:childTnLst>
                                </p:cTn>
                              </p:par>
                            </p:childTnLst>
                          </p:cTn>
                        </p:par>
                        <p:par>
                          <p:cTn id="19" fill="hold" nodeType="afterGroup">
                            <p:stCondLst>
                              <p:cond delay="2000"/>
                            </p:stCondLst>
                            <p:childTnLst>
                              <p:par>
                                <p:cTn id="20" presetID="47" presetClass="entr" presetSubtype="0" fill="hold" nodeType="afterEffect">
                                  <p:stCondLst>
                                    <p:cond delay="0"/>
                                  </p:stCondLst>
                                  <p:childTnLst>
                                    <p:set>
                                      <p:cBhvr>
                                        <p:cTn id="21" dur="1" fill="hold">
                                          <p:stCondLst>
                                            <p:cond delay="0"/>
                                          </p:stCondLst>
                                        </p:cTn>
                                        <p:tgtEl>
                                          <p:spTgt spid="22536"/>
                                        </p:tgtEl>
                                        <p:attrNameLst>
                                          <p:attrName>style.visibility</p:attrName>
                                        </p:attrNameLst>
                                      </p:cBhvr>
                                      <p:to>
                                        <p:strVal val="visible"/>
                                      </p:to>
                                    </p:set>
                                    <p:animEffect transition="in" filter="fade">
                                      <p:cBhvr>
                                        <p:cTn id="22" dur="1000"/>
                                        <p:tgtEl>
                                          <p:spTgt spid="22536"/>
                                        </p:tgtEl>
                                      </p:cBhvr>
                                    </p:animEffect>
                                    <p:anim calcmode="lin" valueType="num">
                                      <p:cBhvr>
                                        <p:cTn id="23" dur="1000" fill="hold"/>
                                        <p:tgtEl>
                                          <p:spTgt spid="22536"/>
                                        </p:tgtEl>
                                        <p:attrNameLst>
                                          <p:attrName>ppt_x</p:attrName>
                                        </p:attrNameLst>
                                      </p:cBhvr>
                                      <p:tavLst>
                                        <p:tav tm="0">
                                          <p:val>
                                            <p:strVal val="#ppt_x"/>
                                          </p:val>
                                        </p:tav>
                                        <p:tav tm="100000">
                                          <p:val>
                                            <p:strVal val="#ppt_x"/>
                                          </p:val>
                                        </p:tav>
                                      </p:tavLst>
                                    </p:anim>
                                    <p:anim calcmode="lin" valueType="num">
                                      <p:cBhvr>
                                        <p:cTn id="24" dur="1000" fill="hold"/>
                                        <p:tgtEl>
                                          <p:spTgt spid="22536"/>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3000"/>
                            </p:stCondLst>
                            <p:childTnLst>
                              <p:par>
                                <p:cTn id="26" presetID="55" presetClass="entr" presetSubtype="0" fill="hold" nodeType="afterEffect">
                                  <p:stCondLst>
                                    <p:cond delay="0"/>
                                  </p:stCondLst>
                                  <p:childTnLst>
                                    <p:set>
                                      <p:cBhvr>
                                        <p:cTn id="27" dur="1" fill="hold">
                                          <p:stCondLst>
                                            <p:cond delay="0"/>
                                          </p:stCondLst>
                                        </p:cTn>
                                        <p:tgtEl>
                                          <p:spTgt spid="22540"/>
                                        </p:tgtEl>
                                        <p:attrNameLst>
                                          <p:attrName>style.visibility</p:attrName>
                                        </p:attrNameLst>
                                      </p:cBhvr>
                                      <p:to>
                                        <p:strVal val="visible"/>
                                      </p:to>
                                    </p:set>
                                    <p:anim calcmode="lin" valueType="num">
                                      <p:cBhvr>
                                        <p:cTn id="28" dur="1000" fill="hold"/>
                                        <p:tgtEl>
                                          <p:spTgt spid="22540"/>
                                        </p:tgtEl>
                                        <p:attrNameLst>
                                          <p:attrName>ppt_w</p:attrName>
                                        </p:attrNameLst>
                                      </p:cBhvr>
                                      <p:tavLst>
                                        <p:tav tm="0">
                                          <p:val>
                                            <p:strVal val="#ppt_w*0.70"/>
                                          </p:val>
                                        </p:tav>
                                        <p:tav tm="100000">
                                          <p:val>
                                            <p:strVal val="#ppt_w"/>
                                          </p:val>
                                        </p:tav>
                                      </p:tavLst>
                                    </p:anim>
                                    <p:anim calcmode="lin" valueType="num">
                                      <p:cBhvr>
                                        <p:cTn id="29" dur="1000" fill="hold"/>
                                        <p:tgtEl>
                                          <p:spTgt spid="22540"/>
                                        </p:tgtEl>
                                        <p:attrNameLst>
                                          <p:attrName>ppt_h</p:attrName>
                                        </p:attrNameLst>
                                      </p:cBhvr>
                                      <p:tavLst>
                                        <p:tav tm="0">
                                          <p:val>
                                            <p:strVal val="#ppt_h"/>
                                          </p:val>
                                        </p:tav>
                                        <p:tav tm="100000">
                                          <p:val>
                                            <p:strVal val="#ppt_h"/>
                                          </p:val>
                                        </p:tav>
                                      </p:tavLst>
                                    </p:anim>
                                    <p:animEffect transition="in" filter="fade">
                                      <p:cBhvr>
                                        <p:cTn id="30" dur="1000"/>
                                        <p:tgtEl>
                                          <p:spTgt spid="22540"/>
                                        </p:tgtEl>
                                      </p:cBhvr>
                                    </p:animEffect>
                                  </p:childTnLst>
                                </p:cTn>
                              </p:par>
                            </p:childTnLst>
                          </p:cTn>
                        </p:par>
                        <p:par>
                          <p:cTn id="31" fill="hold" nodeType="afterGroup">
                            <p:stCondLst>
                              <p:cond delay="4000"/>
                            </p:stCondLst>
                            <p:childTnLst>
                              <p:par>
                                <p:cTn id="32" presetID="15" presetClass="entr" presetSubtype="0" fill="hold" nodeType="afterEffect">
                                  <p:stCondLst>
                                    <p:cond delay="0"/>
                                  </p:stCondLst>
                                  <p:childTnLst>
                                    <p:set>
                                      <p:cBhvr>
                                        <p:cTn id="33" dur="1" fill="hold">
                                          <p:stCondLst>
                                            <p:cond delay="0"/>
                                          </p:stCondLst>
                                        </p:cTn>
                                        <p:tgtEl>
                                          <p:spTgt spid="22535"/>
                                        </p:tgtEl>
                                        <p:attrNameLst>
                                          <p:attrName>style.visibility</p:attrName>
                                        </p:attrNameLst>
                                      </p:cBhvr>
                                      <p:to>
                                        <p:strVal val="visible"/>
                                      </p:to>
                                    </p:set>
                                    <p:anim calcmode="lin" valueType="num">
                                      <p:cBhvr>
                                        <p:cTn id="34" dur="1000" fill="hold"/>
                                        <p:tgtEl>
                                          <p:spTgt spid="22535"/>
                                        </p:tgtEl>
                                        <p:attrNameLst>
                                          <p:attrName>ppt_w</p:attrName>
                                        </p:attrNameLst>
                                      </p:cBhvr>
                                      <p:tavLst>
                                        <p:tav tm="0">
                                          <p:val>
                                            <p:fltVal val="0"/>
                                          </p:val>
                                        </p:tav>
                                        <p:tav tm="100000">
                                          <p:val>
                                            <p:strVal val="#ppt_w"/>
                                          </p:val>
                                        </p:tav>
                                      </p:tavLst>
                                    </p:anim>
                                    <p:anim calcmode="lin" valueType="num">
                                      <p:cBhvr>
                                        <p:cTn id="35" dur="1000" fill="hold"/>
                                        <p:tgtEl>
                                          <p:spTgt spid="22535"/>
                                        </p:tgtEl>
                                        <p:attrNameLst>
                                          <p:attrName>ppt_h</p:attrName>
                                        </p:attrNameLst>
                                      </p:cBhvr>
                                      <p:tavLst>
                                        <p:tav tm="0">
                                          <p:val>
                                            <p:fltVal val="0"/>
                                          </p:val>
                                        </p:tav>
                                        <p:tav tm="100000">
                                          <p:val>
                                            <p:strVal val="#ppt_h"/>
                                          </p:val>
                                        </p:tav>
                                      </p:tavLst>
                                    </p:anim>
                                    <p:anim calcmode="lin" valueType="num">
                                      <p:cBhvr>
                                        <p:cTn id="36" dur="1000" fill="hold"/>
                                        <p:tgtEl>
                                          <p:spTgt spid="22535"/>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22535"/>
                                        </p:tgtEl>
                                        <p:attrNameLst>
                                          <p:attrName>ppt_y</p:attrName>
                                        </p:attrNameLst>
                                      </p:cBhvr>
                                      <p:tavLst>
                                        <p:tav tm="0" fmla="#ppt_y+(sin(-2*pi*(1-$))*-#ppt_x+cos(-2*pi*(1-$))*(1-#ppt_y))*(1-$)">
                                          <p:val>
                                            <p:fltVal val="0"/>
                                          </p:val>
                                        </p:tav>
                                        <p:tav tm="100000">
                                          <p:val>
                                            <p:fltVal val="1"/>
                                          </p:val>
                                        </p:tav>
                                      </p:tavLst>
                                    </p:anim>
                                  </p:childTnLst>
                                </p:cTn>
                              </p:par>
                            </p:childTnLst>
                          </p:cTn>
                        </p:par>
                        <p:par>
                          <p:cTn id="38" fill="hold" nodeType="afterGroup">
                            <p:stCondLst>
                              <p:cond delay="5000"/>
                            </p:stCondLst>
                            <p:childTnLst>
                              <p:par>
                                <p:cTn id="39" presetID="25" presetClass="entr" presetSubtype="0" fill="hold" nodeType="afterEffect">
                                  <p:stCondLst>
                                    <p:cond delay="0"/>
                                  </p:stCondLst>
                                  <p:childTnLst>
                                    <p:set>
                                      <p:cBhvr>
                                        <p:cTn id="40" dur="1" fill="hold">
                                          <p:stCondLst>
                                            <p:cond delay="0"/>
                                          </p:stCondLst>
                                        </p:cTn>
                                        <p:tgtEl>
                                          <p:spTgt spid="22533"/>
                                        </p:tgtEl>
                                        <p:attrNameLst>
                                          <p:attrName>style.visibility</p:attrName>
                                        </p:attrNameLst>
                                      </p:cBhvr>
                                      <p:to>
                                        <p:strVal val="visible"/>
                                      </p:to>
                                    </p:set>
                                    <p:anim calcmode="lin" valueType="num">
                                      <p:cBhvr>
                                        <p:cTn id="41" dur="500" decel="50000" fill="hold">
                                          <p:stCondLst>
                                            <p:cond delay="0"/>
                                          </p:stCondLst>
                                        </p:cTn>
                                        <p:tgtEl>
                                          <p:spTgt spid="22533"/>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22533"/>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22533"/>
                                        </p:tgtEl>
                                        <p:attrNameLst>
                                          <p:attrName>ppt_w</p:attrName>
                                        </p:attrNameLst>
                                      </p:cBhvr>
                                      <p:tavLst>
                                        <p:tav tm="0">
                                          <p:val>
                                            <p:strVal val="#ppt_w*.05"/>
                                          </p:val>
                                        </p:tav>
                                        <p:tav tm="100000">
                                          <p:val>
                                            <p:strVal val="#ppt_w"/>
                                          </p:val>
                                        </p:tav>
                                      </p:tavLst>
                                    </p:anim>
                                    <p:anim calcmode="lin" valueType="num">
                                      <p:cBhvr>
                                        <p:cTn id="44" dur="1000" fill="hold"/>
                                        <p:tgtEl>
                                          <p:spTgt spid="22533"/>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22533"/>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22533"/>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22533"/>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22533"/>
                                        </p:tgtEl>
                                      </p:cBhvr>
                                    </p:animEffect>
                                  </p:childTnLst>
                                </p:cTn>
                              </p:par>
                            </p:childTnLst>
                          </p:cTn>
                        </p:par>
                        <p:par>
                          <p:cTn id="49" fill="hold" nodeType="afterGroup">
                            <p:stCondLst>
                              <p:cond delay="6000"/>
                            </p:stCondLst>
                            <p:childTnLst>
                              <p:par>
                                <p:cTn id="50" presetID="10" presetClass="entr" presetSubtype="0" fill="hold" nodeType="afterEffect">
                                  <p:stCondLst>
                                    <p:cond delay="0"/>
                                  </p:stCondLst>
                                  <p:childTnLst>
                                    <p:set>
                                      <p:cBhvr>
                                        <p:cTn id="51" dur="1" fill="hold">
                                          <p:stCondLst>
                                            <p:cond delay="0"/>
                                          </p:stCondLst>
                                        </p:cTn>
                                        <p:tgtEl>
                                          <p:spTgt spid="22530"/>
                                        </p:tgtEl>
                                        <p:attrNameLst>
                                          <p:attrName>style.visibility</p:attrName>
                                        </p:attrNameLst>
                                      </p:cBhvr>
                                      <p:to>
                                        <p:strVal val="visible"/>
                                      </p:to>
                                    </p:set>
                                    <p:animEffect transition="in" filter="fade">
                                      <p:cBhvr>
                                        <p:cTn id="52" dur="1000"/>
                                        <p:tgtEl>
                                          <p:spTgt spid="22530"/>
                                        </p:tgtEl>
                                      </p:cBhvr>
                                    </p:animEffect>
                                  </p:childTnLst>
                                </p:cTn>
                              </p:par>
                            </p:childTnLst>
                          </p:cTn>
                        </p:par>
                        <p:par>
                          <p:cTn id="53" fill="hold" nodeType="afterGroup">
                            <p:stCondLst>
                              <p:cond delay="7000"/>
                            </p:stCondLst>
                            <p:childTnLst>
                              <p:par>
                                <p:cTn id="54" presetID="35" presetClass="entr" presetSubtype="0"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style.rotation</p:attrName>
                                        </p:attrNameLst>
                                      </p:cBhvr>
                                      <p:tavLst>
                                        <p:tav tm="0">
                                          <p:val>
                                            <p:fltVal val="720"/>
                                          </p:val>
                                        </p:tav>
                                        <p:tav tm="100000">
                                          <p:val>
                                            <p:fltVal val="0"/>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857250" y="217488"/>
            <a:ext cx="7929563" cy="984250"/>
          </a:xfrm>
          <a:prstGeom prst="rect">
            <a:avLst/>
          </a:prstGeom>
          <a:noFill/>
          <a:ln w="9525">
            <a:noFill/>
            <a:miter lim="800000"/>
            <a:headEnd/>
            <a:tailEnd/>
          </a:ln>
        </p:spPr>
        <p:txBody>
          <a:bodyPr anchor="ctr">
            <a:spAutoFit/>
          </a:bodyPr>
          <a:lstStyle/>
          <a:p>
            <a:pPr indent="180975" eaLnBrk="0" hangingPunct="0"/>
            <a:endParaRPr lang="ru-RU" b="1" dirty="0">
              <a:latin typeface="Times New Roman" pitchFamily="18" charset="0"/>
              <a:cs typeface="Times New Roman" pitchFamily="18" charset="0"/>
            </a:endParaRPr>
          </a:p>
          <a:p>
            <a:pPr indent="180975" algn="ctr" eaLnBrk="0" hangingPunct="0"/>
            <a:r>
              <a:rPr lang="ru-RU" sz="2000" b="1" dirty="0">
                <a:solidFill>
                  <a:srgbClr val="FFFF00"/>
                </a:solidFill>
                <a:latin typeface="Times New Roman" pitchFamily="18" charset="0"/>
                <a:cs typeface="Times New Roman" pitchFamily="18" charset="0"/>
              </a:rPr>
              <a:t>Нетрадиционные техники рисования </a:t>
            </a:r>
          </a:p>
          <a:p>
            <a:pPr indent="180975" algn="ctr" eaLnBrk="0" hangingPunct="0"/>
            <a:r>
              <a:rPr lang="ru-RU" sz="2000" b="1" dirty="0">
                <a:solidFill>
                  <a:srgbClr val="FFFF00"/>
                </a:solidFill>
                <a:latin typeface="Times New Roman" pitchFamily="18" charset="0"/>
                <a:cs typeface="Times New Roman" pitchFamily="18" charset="0"/>
              </a:rPr>
              <a:t>в разных возрастных группах детского сада</a:t>
            </a:r>
            <a:endParaRPr lang="ru-RU" sz="2000" b="1" dirty="0">
              <a:solidFill>
                <a:srgbClr val="FFFF00"/>
              </a:solidFill>
              <a:latin typeface="Times New Roman" pitchFamily="18" charset="0"/>
            </a:endParaRPr>
          </a:p>
        </p:txBody>
      </p:sp>
      <p:sp>
        <p:nvSpPr>
          <p:cNvPr id="24579" name="Rectangle 2"/>
          <p:cNvSpPr>
            <a:spLocks noChangeArrowheads="1"/>
          </p:cNvSpPr>
          <p:nvPr/>
        </p:nvSpPr>
        <p:spPr bwMode="auto">
          <a:xfrm>
            <a:off x="500063" y="857250"/>
            <a:ext cx="4500562" cy="2586038"/>
          </a:xfrm>
          <a:prstGeom prst="rect">
            <a:avLst/>
          </a:prstGeom>
          <a:noFill/>
          <a:ln w="9525">
            <a:noFill/>
            <a:miter lim="800000"/>
            <a:headEnd/>
            <a:tailEnd/>
          </a:ln>
        </p:spPr>
        <p:txBody>
          <a:bodyPr anchor="ctr">
            <a:spAutoFit/>
          </a:bodyPr>
          <a:lstStyle/>
          <a:p>
            <a:pPr algn="ctr" eaLnBrk="0" hangingPunct="0">
              <a:tabLst>
                <a:tab pos="180975" algn="l"/>
              </a:tabLst>
              <a:defRPr/>
            </a:pPr>
            <a:endParaRPr lang="ru-RU" b="1" u="sng" dirty="0">
              <a:solidFill>
                <a:schemeClr val="bg1"/>
              </a:solidFill>
              <a:latin typeface="Times New Roman" pitchFamily="18" charset="0"/>
              <a:cs typeface="Times New Roman" pitchFamily="18" charset="0"/>
            </a:endParaRPr>
          </a:p>
          <a:p>
            <a:pPr algn="ctr" eaLnBrk="0" hangingPunct="0">
              <a:tabLst>
                <a:tab pos="180975" algn="l"/>
              </a:tabLst>
              <a:defRPr/>
            </a:pPr>
            <a:endParaRPr lang="ru-RU" b="1" u="sng" dirty="0">
              <a:solidFill>
                <a:schemeClr val="tx1">
                  <a:lumMod val="75000"/>
                </a:schemeClr>
              </a:solidFill>
              <a:latin typeface="Times New Roman" pitchFamily="18" charset="0"/>
              <a:cs typeface="Times New Roman" pitchFamily="18" charset="0"/>
            </a:endParaRPr>
          </a:p>
          <a:p>
            <a:pPr algn="ctr" eaLnBrk="0" hangingPunct="0">
              <a:tabLst>
                <a:tab pos="180975" algn="l"/>
              </a:tabLst>
              <a:defRPr/>
            </a:pPr>
            <a:r>
              <a:rPr lang="ru-RU" b="1" u="sng" dirty="0">
                <a:solidFill>
                  <a:schemeClr val="tx1">
                    <a:lumMod val="75000"/>
                  </a:schemeClr>
                </a:solidFill>
                <a:latin typeface="Times New Roman" pitchFamily="18" charset="0"/>
                <a:cs typeface="Times New Roman" pitchFamily="18" charset="0"/>
              </a:rPr>
              <a:t>Младшая группа (2-4 года)</a:t>
            </a:r>
            <a:endParaRPr lang="ru-RU" dirty="0">
              <a:solidFill>
                <a:schemeClr val="tx1">
                  <a:lumMod val="75000"/>
                </a:schemeClr>
              </a:solidFill>
              <a:latin typeface="Times New Roman" pitchFamily="18" charset="0"/>
            </a:endParaRPr>
          </a:p>
          <a:p>
            <a:pPr eaLnBrk="0" hangingPunct="0">
              <a:buClr>
                <a:srgbClr val="FFFF00"/>
              </a:buClr>
              <a:buFont typeface="Wingdings" pitchFamily="2" charset="2"/>
              <a:buChar char="v"/>
              <a:tabLst>
                <a:tab pos="180975" algn="l"/>
              </a:tabLst>
              <a:defRPr/>
            </a:pPr>
            <a:r>
              <a:rPr lang="ru-RU" dirty="0">
                <a:solidFill>
                  <a:schemeClr val="bg1"/>
                </a:solidFill>
                <a:latin typeface="Times New Roman" pitchFamily="18" charset="0"/>
                <a:cs typeface="Times New Roman" pitchFamily="18" charset="0"/>
              </a:rPr>
              <a:t>рисование  жесткой полусухой кистью </a:t>
            </a:r>
            <a:endParaRPr lang="ru-RU" dirty="0">
              <a:solidFill>
                <a:schemeClr val="bg1"/>
              </a:solidFill>
              <a:latin typeface="Times New Roman" pitchFamily="18" charset="0"/>
            </a:endParaRPr>
          </a:p>
          <a:p>
            <a:pPr eaLnBrk="0" hangingPunct="0">
              <a:buClr>
                <a:srgbClr val="FFFF00"/>
              </a:buClr>
              <a:buFont typeface="Wingdings" pitchFamily="2" charset="2"/>
              <a:buChar char="v"/>
              <a:tabLst>
                <a:tab pos="180975" algn="l"/>
              </a:tabLst>
              <a:defRPr/>
            </a:pPr>
            <a:r>
              <a:rPr lang="ru-RU" dirty="0">
                <a:solidFill>
                  <a:schemeClr val="bg1"/>
                </a:solidFill>
                <a:latin typeface="Times New Roman" pitchFamily="18" charset="0"/>
                <a:cs typeface="Times New Roman" pitchFamily="18" charset="0"/>
              </a:rPr>
              <a:t>пальчиком </a:t>
            </a:r>
            <a:endParaRPr lang="ru-RU" dirty="0">
              <a:solidFill>
                <a:schemeClr val="bg1"/>
              </a:solidFill>
              <a:latin typeface="Times New Roman" pitchFamily="18" charset="0"/>
            </a:endParaRPr>
          </a:p>
          <a:p>
            <a:pPr eaLnBrk="0" hangingPunct="0">
              <a:buClr>
                <a:srgbClr val="FFFF00"/>
              </a:buClr>
              <a:buFont typeface="Wingdings" pitchFamily="2" charset="2"/>
              <a:buChar char="v"/>
              <a:tabLst>
                <a:tab pos="180975" algn="l"/>
              </a:tabLst>
              <a:defRPr/>
            </a:pPr>
            <a:r>
              <a:rPr lang="ru-RU" dirty="0">
                <a:solidFill>
                  <a:schemeClr val="bg1"/>
                </a:solidFill>
                <a:latin typeface="Times New Roman" pitchFamily="18" charset="0"/>
                <a:cs typeface="Times New Roman" pitchFamily="18" charset="0"/>
              </a:rPr>
              <a:t>рисование ладошкой </a:t>
            </a:r>
            <a:endParaRPr lang="ru-RU" dirty="0">
              <a:solidFill>
                <a:schemeClr val="bg1"/>
              </a:solidFill>
              <a:latin typeface="Times New Roman" pitchFamily="18" charset="0"/>
            </a:endParaRPr>
          </a:p>
          <a:p>
            <a:pPr eaLnBrk="0" hangingPunct="0">
              <a:buClr>
                <a:srgbClr val="FFFF00"/>
              </a:buClr>
              <a:buFont typeface="Wingdings" pitchFamily="2" charset="2"/>
              <a:buChar char="v"/>
              <a:tabLst>
                <a:tab pos="180975" algn="l"/>
              </a:tabLst>
              <a:defRPr/>
            </a:pPr>
            <a:r>
              <a:rPr lang="ru-RU" dirty="0">
                <a:solidFill>
                  <a:schemeClr val="bg1"/>
                </a:solidFill>
                <a:latin typeface="Times New Roman" pitchFamily="18" charset="0"/>
                <a:cs typeface="Times New Roman" pitchFamily="18" charset="0"/>
              </a:rPr>
              <a:t> рисование ватной палочкой</a:t>
            </a:r>
            <a:endParaRPr lang="ru-RU" dirty="0">
              <a:solidFill>
                <a:schemeClr val="bg1"/>
              </a:solidFill>
              <a:latin typeface="Times New Roman" pitchFamily="18" charset="0"/>
            </a:endParaRPr>
          </a:p>
          <a:p>
            <a:pPr eaLnBrk="0" hangingPunct="0">
              <a:buClr>
                <a:srgbClr val="FFFF00"/>
              </a:buClr>
              <a:buFont typeface="Wingdings" pitchFamily="2" charset="2"/>
              <a:buChar char="v"/>
              <a:tabLst>
                <a:tab pos="180975" algn="l"/>
              </a:tabLst>
              <a:defRPr/>
            </a:pPr>
            <a:r>
              <a:rPr lang="ru-RU" dirty="0">
                <a:solidFill>
                  <a:schemeClr val="bg1"/>
                </a:solidFill>
                <a:latin typeface="Times New Roman" pitchFamily="18" charset="0"/>
                <a:cs typeface="Times New Roman" pitchFamily="18" charset="0"/>
              </a:rPr>
              <a:t> печатками из картофеля</a:t>
            </a:r>
            <a:endParaRPr lang="ru-RU" dirty="0">
              <a:solidFill>
                <a:schemeClr val="bg1"/>
              </a:solidFill>
              <a:latin typeface="Times New Roman" pitchFamily="18" charset="0"/>
            </a:endParaRPr>
          </a:p>
          <a:p>
            <a:pPr eaLnBrk="0" hangingPunct="0">
              <a:buClr>
                <a:srgbClr val="FFFF00"/>
              </a:buClr>
              <a:buFont typeface="Wingdings" pitchFamily="2" charset="2"/>
              <a:buChar char="v"/>
              <a:tabLst>
                <a:tab pos="180975" algn="l"/>
              </a:tabLst>
              <a:defRPr/>
            </a:pPr>
            <a:r>
              <a:rPr lang="ru-RU" dirty="0">
                <a:solidFill>
                  <a:schemeClr val="bg1"/>
                </a:solidFill>
                <a:latin typeface="Times New Roman" pitchFamily="18" charset="0"/>
                <a:cs typeface="Times New Roman" pitchFamily="18" charset="0"/>
              </a:rPr>
              <a:t> оттиск пробкой</a:t>
            </a:r>
            <a:endParaRPr lang="ru-RU" dirty="0">
              <a:solidFill>
                <a:schemeClr val="bg1"/>
              </a:solidFill>
              <a:latin typeface="Times New Roman" pitchFamily="18" charset="0"/>
            </a:endParaRPr>
          </a:p>
        </p:txBody>
      </p:sp>
      <p:sp>
        <p:nvSpPr>
          <p:cNvPr id="24580" name="Прямоугольник 4"/>
          <p:cNvSpPr>
            <a:spLocks noChangeArrowheads="1"/>
          </p:cNvSpPr>
          <p:nvPr/>
        </p:nvSpPr>
        <p:spPr bwMode="auto">
          <a:xfrm>
            <a:off x="4786313" y="1143000"/>
            <a:ext cx="4214812" cy="2308225"/>
          </a:xfrm>
          <a:prstGeom prst="rect">
            <a:avLst/>
          </a:prstGeom>
          <a:noFill/>
          <a:ln w="9525">
            <a:noFill/>
            <a:miter lim="800000"/>
            <a:headEnd/>
            <a:tailEnd/>
          </a:ln>
        </p:spPr>
        <p:txBody>
          <a:bodyPr>
            <a:spAutoFit/>
          </a:bodyPr>
          <a:lstStyle/>
          <a:p>
            <a:pPr eaLnBrk="0" hangingPunct="0">
              <a:defRPr/>
            </a:pPr>
            <a:endParaRPr lang="ru-RU" b="1" u="sng" dirty="0">
              <a:solidFill>
                <a:schemeClr val="tx1">
                  <a:lumMod val="75000"/>
                </a:schemeClr>
              </a:solidFill>
              <a:latin typeface="Times New Roman" pitchFamily="18" charset="0"/>
              <a:cs typeface="Times New Roman" pitchFamily="18" charset="0"/>
            </a:endParaRPr>
          </a:p>
          <a:p>
            <a:pPr eaLnBrk="0" hangingPunct="0">
              <a:defRPr/>
            </a:pPr>
            <a:r>
              <a:rPr lang="ru-RU" b="1" u="sng" dirty="0">
                <a:solidFill>
                  <a:schemeClr val="tx1">
                    <a:lumMod val="75000"/>
                  </a:schemeClr>
                </a:solidFill>
                <a:latin typeface="Times New Roman" pitchFamily="18" charset="0"/>
                <a:cs typeface="Times New Roman" pitchFamily="18" charset="0"/>
              </a:rPr>
              <a:t>Средняя группа (4-5 лет)</a:t>
            </a:r>
            <a:endParaRPr lang="ru-RU" dirty="0">
              <a:solidFill>
                <a:schemeClr val="tx1">
                  <a:lumMod val="75000"/>
                </a:schemeClr>
              </a:solidFill>
              <a:latin typeface="Times New Roman" pitchFamily="18" charset="0"/>
              <a:cs typeface="Times New Roman" pitchFamily="18" charset="0"/>
            </a:endParaRPr>
          </a:p>
          <a:p>
            <a:pPr eaLnBrk="0" hangingPunct="0">
              <a:buClr>
                <a:srgbClr val="FFFF00"/>
              </a:buClr>
              <a:buFont typeface="Wingdings" pitchFamily="2" charset="2"/>
              <a:buChar char="v"/>
              <a:defRPr/>
            </a:pPr>
            <a:r>
              <a:rPr lang="ru-RU" dirty="0">
                <a:solidFill>
                  <a:schemeClr val="bg1"/>
                </a:solidFill>
                <a:latin typeface="Times New Roman" pitchFamily="18" charset="0"/>
                <a:cs typeface="Times New Roman" pitchFamily="18" charset="0"/>
              </a:rPr>
              <a:t>оттиск поролоном </a:t>
            </a:r>
          </a:p>
          <a:p>
            <a:pPr eaLnBrk="0" hangingPunct="0">
              <a:buClr>
                <a:srgbClr val="FFFF00"/>
              </a:buClr>
              <a:buFont typeface="Wingdings" pitchFamily="2" charset="2"/>
              <a:buChar char="v"/>
              <a:defRPr/>
            </a:pPr>
            <a:r>
              <a:rPr lang="ru-RU" dirty="0">
                <a:solidFill>
                  <a:schemeClr val="bg1"/>
                </a:solidFill>
                <a:latin typeface="Times New Roman" pitchFamily="18" charset="0"/>
                <a:cs typeface="Times New Roman" pitchFamily="18" charset="0"/>
              </a:rPr>
              <a:t>оттиск печатками из ластика, листьев</a:t>
            </a:r>
          </a:p>
          <a:p>
            <a:pPr eaLnBrk="0" hangingPunct="0">
              <a:buClr>
                <a:srgbClr val="FFFF00"/>
              </a:buClr>
              <a:buFont typeface="Wingdings" pitchFamily="2" charset="2"/>
              <a:buChar char="v"/>
              <a:defRPr/>
            </a:pPr>
            <a:r>
              <a:rPr lang="ru-RU" dirty="0">
                <a:solidFill>
                  <a:schemeClr val="bg1"/>
                </a:solidFill>
                <a:latin typeface="Times New Roman" pitchFamily="18" charset="0"/>
                <a:cs typeface="Times New Roman" pitchFamily="18" charset="0"/>
              </a:rPr>
              <a:t> восковые мелки + акварель</a:t>
            </a:r>
          </a:p>
          <a:p>
            <a:pPr eaLnBrk="0" hangingPunct="0">
              <a:buClr>
                <a:srgbClr val="FFFF00"/>
              </a:buClr>
              <a:buFont typeface="Wingdings" pitchFamily="2" charset="2"/>
              <a:buChar char="v"/>
              <a:defRPr/>
            </a:pPr>
            <a:r>
              <a:rPr lang="ru-RU" dirty="0">
                <a:solidFill>
                  <a:schemeClr val="bg1"/>
                </a:solidFill>
                <a:latin typeface="Times New Roman" pitchFamily="18" charset="0"/>
                <a:cs typeface="Times New Roman" pitchFamily="18" charset="0"/>
              </a:rPr>
              <a:t>свеча +акварель</a:t>
            </a:r>
          </a:p>
          <a:p>
            <a:pPr eaLnBrk="0" hangingPunct="0">
              <a:buClr>
                <a:srgbClr val="FFFF00"/>
              </a:buClr>
              <a:buFont typeface="Wingdings" pitchFamily="2" charset="2"/>
              <a:buChar char="v"/>
              <a:defRPr/>
            </a:pPr>
            <a:r>
              <a:rPr lang="ru-RU" dirty="0">
                <a:solidFill>
                  <a:schemeClr val="bg1"/>
                </a:solidFill>
                <a:latin typeface="Times New Roman" pitchFamily="18" charset="0"/>
                <a:cs typeface="Times New Roman" pitchFamily="18" charset="0"/>
              </a:rPr>
              <a:t> рисование мятой бумагой</a:t>
            </a:r>
          </a:p>
          <a:p>
            <a:pPr eaLnBrk="0" hangingPunct="0">
              <a:buClr>
                <a:srgbClr val="FFFF00"/>
              </a:buClr>
              <a:buFont typeface="Wingdings" pitchFamily="2" charset="2"/>
              <a:buChar char="v"/>
              <a:defRPr/>
            </a:pPr>
            <a:r>
              <a:rPr lang="ru-RU" dirty="0">
                <a:solidFill>
                  <a:schemeClr val="bg1"/>
                </a:solidFill>
                <a:latin typeface="Times New Roman" pitchFamily="18" charset="0"/>
                <a:cs typeface="Times New Roman" pitchFamily="18" charset="0"/>
              </a:rPr>
              <a:t>монотипия предметная </a:t>
            </a:r>
          </a:p>
        </p:txBody>
      </p:sp>
      <p:sp>
        <p:nvSpPr>
          <p:cNvPr id="24581" name="Прямоугольник 6"/>
          <p:cNvSpPr>
            <a:spLocks noChangeArrowheads="1"/>
          </p:cNvSpPr>
          <p:nvPr/>
        </p:nvSpPr>
        <p:spPr bwMode="auto">
          <a:xfrm>
            <a:off x="2928938" y="3286125"/>
            <a:ext cx="5214937" cy="3416300"/>
          </a:xfrm>
          <a:prstGeom prst="rect">
            <a:avLst/>
          </a:prstGeom>
          <a:noFill/>
          <a:ln w="9525">
            <a:noFill/>
            <a:miter lim="800000"/>
            <a:headEnd/>
            <a:tailEnd/>
          </a:ln>
        </p:spPr>
        <p:txBody>
          <a:bodyPr>
            <a:spAutoFit/>
          </a:bodyPr>
          <a:lstStyle/>
          <a:p>
            <a:pPr eaLnBrk="0" hangingPunct="0">
              <a:tabLst>
                <a:tab pos="368300" algn="l"/>
              </a:tabLst>
              <a:defRPr/>
            </a:pPr>
            <a:endParaRPr lang="ru-RU" b="1" u="sng" dirty="0">
              <a:solidFill>
                <a:schemeClr val="tx1">
                  <a:lumMod val="75000"/>
                </a:schemeClr>
              </a:solidFill>
              <a:latin typeface="Times New Roman" pitchFamily="18" charset="0"/>
              <a:cs typeface="Times New Roman" pitchFamily="18" charset="0"/>
            </a:endParaRPr>
          </a:p>
          <a:p>
            <a:pPr eaLnBrk="0" hangingPunct="0">
              <a:tabLst>
                <a:tab pos="368300" algn="l"/>
              </a:tabLst>
              <a:defRPr/>
            </a:pPr>
            <a:r>
              <a:rPr lang="ru-RU" b="1" u="sng" dirty="0">
                <a:solidFill>
                  <a:schemeClr val="tx1">
                    <a:lumMod val="75000"/>
                  </a:schemeClr>
                </a:solidFill>
                <a:latin typeface="Times New Roman" pitchFamily="18" charset="0"/>
                <a:cs typeface="Times New Roman" pitchFamily="18" charset="0"/>
              </a:rPr>
              <a:t>Старшая и подготовительная группа (5-7 лет)</a:t>
            </a:r>
            <a:endParaRPr lang="ru-RU" dirty="0">
              <a:solidFill>
                <a:schemeClr val="tx1">
                  <a:lumMod val="75000"/>
                </a:schemeClr>
              </a:solidFill>
              <a:latin typeface="Times New Roman" pitchFamily="18" charset="0"/>
            </a:endParaRPr>
          </a:p>
          <a:p>
            <a:pPr eaLnBrk="0" hangingPunct="0">
              <a:buClr>
                <a:srgbClr val="FFFF00"/>
              </a:buClr>
              <a:buFont typeface="Wingdings" pitchFamily="2" charset="2"/>
              <a:buChar char="v"/>
              <a:tabLst>
                <a:tab pos="368300" algn="l"/>
              </a:tabLst>
              <a:defRPr/>
            </a:pPr>
            <a:r>
              <a:rPr lang="ru-RU" dirty="0">
                <a:solidFill>
                  <a:schemeClr val="bg1"/>
                </a:solidFill>
                <a:latin typeface="Times New Roman" pitchFamily="18" charset="0"/>
                <a:cs typeface="Times New Roman" pitchFamily="18" charset="0"/>
              </a:rPr>
              <a:t> монотипия пейзажная</a:t>
            </a:r>
            <a:endParaRPr lang="ru-RU" dirty="0">
              <a:solidFill>
                <a:schemeClr val="bg1"/>
              </a:solidFill>
              <a:latin typeface="Times New Roman" pitchFamily="18" charset="0"/>
            </a:endParaRPr>
          </a:p>
          <a:p>
            <a:pPr eaLnBrk="0" hangingPunct="0">
              <a:buClr>
                <a:srgbClr val="FFFF00"/>
              </a:buClr>
              <a:buFont typeface="Wingdings" pitchFamily="2" charset="2"/>
              <a:buChar char="v"/>
              <a:tabLst>
                <a:tab pos="368300" algn="l"/>
              </a:tabLst>
              <a:defRPr/>
            </a:pPr>
            <a:r>
              <a:rPr lang="ru-RU" dirty="0">
                <a:solidFill>
                  <a:schemeClr val="bg1"/>
                </a:solidFill>
                <a:latin typeface="Times New Roman" pitchFamily="18" charset="0"/>
                <a:cs typeface="Times New Roman" pitchFamily="18" charset="0"/>
              </a:rPr>
              <a:t> рисование зубной щеткой </a:t>
            </a:r>
            <a:endParaRPr lang="ru-RU" dirty="0">
              <a:solidFill>
                <a:schemeClr val="bg1"/>
              </a:solidFill>
              <a:latin typeface="Times New Roman" pitchFamily="18" charset="0"/>
            </a:endParaRPr>
          </a:p>
          <a:p>
            <a:pPr eaLnBrk="0" hangingPunct="0">
              <a:buClr>
                <a:srgbClr val="FFFF00"/>
              </a:buClr>
              <a:buFont typeface="Wingdings" pitchFamily="2" charset="2"/>
              <a:buChar char="v"/>
              <a:tabLst>
                <a:tab pos="368300" algn="l"/>
              </a:tabLst>
              <a:defRPr/>
            </a:pPr>
            <a:r>
              <a:rPr lang="ru-RU" dirty="0">
                <a:solidFill>
                  <a:schemeClr val="bg1"/>
                </a:solidFill>
                <a:latin typeface="Times New Roman" pitchFamily="18" charset="0"/>
                <a:cs typeface="Times New Roman" pitchFamily="18" charset="0"/>
              </a:rPr>
              <a:t>расчесывание краски</a:t>
            </a:r>
            <a:endParaRPr lang="ru-RU" dirty="0">
              <a:solidFill>
                <a:schemeClr val="bg1"/>
              </a:solidFill>
              <a:latin typeface="Times New Roman" pitchFamily="18" charset="0"/>
            </a:endParaRPr>
          </a:p>
          <a:p>
            <a:pPr eaLnBrk="0" hangingPunct="0">
              <a:buClr>
                <a:srgbClr val="FFFF00"/>
              </a:buClr>
              <a:buFont typeface="Wingdings" pitchFamily="2" charset="2"/>
              <a:buChar char="v"/>
              <a:tabLst>
                <a:tab pos="368300" algn="l"/>
              </a:tabLst>
              <a:defRPr/>
            </a:pPr>
            <a:r>
              <a:rPr lang="ru-RU" dirty="0">
                <a:solidFill>
                  <a:schemeClr val="bg1"/>
                </a:solidFill>
                <a:latin typeface="Times New Roman" pitchFamily="18" charset="0"/>
                <a:cs typeface="Times New Roman" pitchFamily="18" charset="0"/>
              </a:rPr>
              <a:t> набрызг </a:t>
            </a:r>
            <a:endParaRPr lang="ru-RU" dirty="0">
              <a:solidFill>
                <a:schemeClr val="bg1"/>
              </a:solidFill>
              <a:latin typeface="Times New Roman" pitchFamily="18" charset="0"/>
            </a:endParaRPr>
          </a:p>
          <a:p>
            <a:pPr eaLnBrk="0" hangingPunct="0">
              <a:buClr>
                <a:srgbClr val="FFFF00"/>
              </a:buClr>
              <a:buFont typeface="Wingdings" pitchFamily="2" charset="2"/>
              <a:buChar char="v"/>
              <a:tabLst>
                <a:tab pos="368300" algn="l"/>
              </a:tabLst>
              <a:defRPr/>
            </a:pPr>
            <a:r>
              <a:rPr lang="ru-RU" dirty="0">
                <a:solidFill>
                  <a:schemeClr val="bg1"/>
                </a:solidFill>
                <a:latin typeface="Times New Roman" pitchFamily="18" charset="0"/>
                <a:cs typeface="Times New Roman" pitchFamily="18" charset="0"/>
              </a:rPr>
              <a:t>воздушные фломастеры</a:t>
            </a:r>
            <a:endParaRPr lang="ru-RU" dirty="0">
              <a:solidFill>
                <a:schemeClr val="bg1"/>
              </a:solidFill>
              <a:latin typeface="Times New Roman" pitchFamily="18" charset="0"/>
            </a:endParaRPr>
          </a:p>
          <a:p>
            <a:pPr eaLnBrk="0" hangingPunct="0">
              <a:buClr>
                <a:srgbClr val="FFFF00"/>
              </a:buClr>
              <a:buFont typeface="Wingdings" pitchFamily="2" charset="2"/>
              <a:buChar char="v"/>
              <a:tabLst>
                <a:tab pos="368300" algn="l"/>
              </a:tabLst>
              <a:defRPr/>
            </a:pPr>
            <a:r>
              <a:rPr lang="ru-RU" dirty="0">
                <a:solidFill>
                  <a:schemeClr val="bg1"/>
                </a:solidFill>
                <a:latin typeface="Times New Roman" pitchFamily="18" charset="0"/>
                <a:cs typeface="Times New Roman" pitchFamily="18" charset="0"/>
              </a:rPr>
              <a:t> кляксография с трубочкой </a:t>
            </a:r>
            <a:endParaRPr lang="ru-RU" dirty="0">
              <a:solidFill>
                <a:schemeClr val="bg1"/>
              </a:solidFill>
              <a:latin typeface="Times New Roman" pitchFamily="18" charset="0"/>
            </a:endParaRPr>
          </a:p>
          <a:p>
            <a:pPr eaLnBrk="0" hangingPunct="0">
              <a:buClr>
                <a:srgbClr val="FFFF00"/>
              </a:buClr>
              <a:buFont typeface="Wingdings" pitchFamily="2" charset="2"/>
              <a:buChar char="v"/>
              <a:tabLst>
                <a:tab pos="368300" algn="l"/>
              </a:tabLst>
              <a:defRPr/>
            </a:pPr>
            <a:r>
              <a:rPr lang="ru-RU" dirty="0">
                <a:solidFill>
                  <a:schemeClr val="bg1"/>
                </a:solidFill>
                <a:latin typeface="Times New Roman" pitchFamily="18" charset="0"/>
                <a:cs typeface="Times New Roman" pitchFamily="18" charset="0"/>
              </a:rPr>
              <a:t>фотокопия – рисование свечой</a:t>
            </a:r>
            <a:endParaRPr lang="ru-RU" dirty="0">
              <a:solidFill>
                <a:schemeClr val="bg1"/>
              </a:solidFill>
              <a:latin typeface="Times New Roman" pitchFamily="18" charset="0"/>
            </a:endParaRPr>
          </a:p>
          <a:p>
            <a:pPr eaLnBrk="0" hangingPunct="0">
              <a:buClr>
                <a:srgbClr val="FFFF00"/>
              </a:buClr>
              <a:buFont typeface="Wingdings" pitchFamily="2" charset="2"/>
              <a:buChar char="v"/>
              <a:tabLst>
                <a:tab pos="368300" algn="l"/>
              </a:tabLst>
              <a:defRPr/>
            </a:pPr>
            <a:r>
              <a:rPr lang="ru-RU" dirty="0">
                <a:solidFill>
                  <a:schemeClr val="bg1"/>
                </a:solidFill>
                <a:latin typeface="Times New Roman" pitchFamily="18" charset="0"/>
                <a:cs typeface="Times New Roman" pitchFamily="18" charset="0"/>
              </a:rPr>
              <a:t>граттаж черно- белый, цветной</a:t>
            </a:r>
            <a:endParaRPr lang="ru-RU" dirty="0">
              <a:solidFill>
                <a:schemeClr val="bg1"/>
              </a:solidFill>
              <a:latin typeface="Times New Roman" pitchFamily="18" charset="0"/>
            </a:endParaRPr>
          </a:p>
          <a:p>
            <a:pPr eaLnBrk="0" hangingPunct="0">
              <a:buClr>
                <a:srgbClr val="FFFF00"/>
              </a:buClr>
              <a:buFont typeface="Wingdings" pitchFamily="2" charset="2"/>
              <a:buChar char="v"/>
              <a:tabLst>
                <a:tab pos="368300" algn="l"/>
              </a:tabLst>
              <a:defRPr/>
            </a:pPr>
            <a:r>
              <a:rPr lang="ru-RU" dirty="0">
                <a:solidFill>
                  <a:schemeClr val="bg1"/>
                </a:solidFill>
                <a:latin typeface="Times New Roman" pitchFamily="18" charset="0"/>
                <a:cs typeface="Times New Roman" pitchFamily="18" charset="0"/>
              </a:rPr>
              <a:t>рисование нитками</a:t>
            </a:r>
            <a:endParaRPr lang="ru-RU" dirty="0">
              <a:solidFill>
                <a:schemeClr val="bg1"/>
              </a:solidFill>
              <a:latin typeface="Times New Roman" pitchFamily="18" charset="0"/>
            </a:endParaRPr>
          </a:p>
          <a:p>
            <a:pPr eaLnBrk="0" hangingPunct="0">
              <a:buClr>
                <a:srgbClr val="FFFF00"/>
              </a:buClr>
              <a:buFont typeface="Wingdings" pitchFamily="2" charset="2"/>
              <a:buChar char="v"/>
              <a:tabLst>
                <a:tab pos="368300" algn="l"/>
              </a:tabLst>
              <a:defRPr/>
            </a:pPr>
            <a:r>
              <a:rPr lang="ru-RU" dirty="0">
                <a:solidFill>
                  <a:schemeClr val="bg1"/>
                </a:solidFill>
                <a:latin typeface="Times New Roman" pitchFamily="18" charset="0"/>
                <a:cs typeface="Times New Roman" pitchFamily="18" charset="0"/>
              </a:rPr>
              <a:t>рисование солью, рисование песком</a:t>
            </a:r>
            <a:endParaRPr lang="ru-RU" dirty="0">
              <a:solidFill>
                <a:schemeClr val="bg1"/>
              </a:solidFill>
              <a:latin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2700000"/>
        </a:gradFill>
        <a:effectLst/>
      </p:bgPr>
    </p:bg>
    <p:spTree>
      <p:nvGrpSpPr>
        <p:cNvPr id="1" name=""/>
        <p:cNvGrpSpPr/>
        <p:nvPr/>
      </p:nvGrpSpPr>
      <p:grpSpPr>
        <a:xfrm>
          <a:off x="0" y="0"/>
          <a:ext cx="0" cy="0"/>
          <a:chOff x="0" y="0"/>
          <a:chExt cx="0" cy="0"/>
        </a:xfrm>
      </p:grpSpPr>
      <p:pic>
        <p:nvPicPr>
          <p:cNvPr id="15362" name="Picture 9" descr="D:\Program Files\Rjgbb\Documents and Settings\Admin\Рабочий стол\Портфель\с флешки март\картинки нетрад.рис\133173-1280x800.jpg"/>
          <p:cNvPicPr>
            <a:picLocks noChangeAspect="1" noChangeArrowheads="1"/>
          </p:cNvPicPr>
          <p:nvPr/>
        </p:nvPicPr>
        <p:blipFill>
          <a:blip r:embed="rId2">
            <a:lum bright="13000" contrast="17000"/>
          </a:blip>
          <a:srcRect/>
          <a:stretch>
            <a:fillRect/>
          </a:stretch>
        </p:blipFill>
        <p:spPr bwMode="auto">
          <a:xfrm>
            <a:off x="0" y="0"/>
            <a:ext cx="9144000" cy="6858000"/>
          </a:xfrm>
          <a:prstGeom prst="rect">
            <a:avLst/>
          </a:prstGeom>
          <a:noFill/>
          <a:ln w="9525">
            <a:noFill/>
            <a:miter lim="800000"/>
            <a:headEnd/>
            <a:tailEnd/>
          </a:ln>
        </p:spPr>
      </p:pic>
      <p:sp>
        <p:nvSpPr>
          <p:cNvPr id="26626" name="Заголовок 1"/>
          <p:cNvSpPr>
            <a:spLocks noGrp="1"/>
          </p:cNvSpPr>
          <p:nvPr>
            <p:ph type="title"/>
          </p:nvPr>
        </p:nvSpPr>
        <p:spPr>
          <a:xfrm>
            <a:off x="457200" y="214313"/>
            <a:ext cx="8229600" cy="550862"/>
          </a:xfrm>
        </p:spPr>
        <p:txBody>
          <a:bodyPr/>
          <a:lstStyle/>
          <a:p>
            <a:pPr algn="ctr"/>
            <a:r>
              <a:rPr lang="ru-RU" sz="2800" b="1" dirty="0" smtClean="0">
                <a:solidFill>
                  <a:srgbClr val="FFFF00"/>
                </a:solidFill>
              </a:rPr>
              <a:t>Рекомендации педагогам</a:t>
            </a:r>
          </a:p>
        </p:txBody>
      </p:sp>
      <p:sp>
        <p:nvSpPr>
          <p:cNvPr id="3" name="Содержимое 2"/>
          <p:cNvSpPr>
            <a:spLocks noGrp="1"/>
          </p:cNvSpPr>
          <p:nvPr>
            <p:ph sz="half" idx="1"/>
          </p:nvPr>
        </p:nvSpPr>
        <p:spPr>
          <a:xfrm>
            <a:off x="611188" y="981075"/>
            <a:ext cx="8147050" cy="4103688"/>
          </a:xfrm>
        </p:spPr>
        <p:txBody>
          <a:bodyPr/>
          <a:lstStyle/>
          <a:p>
            <a:pPr>
              <a:buClr>
                <a:srgbClr val="FFFF00"/>
              </a:buClr>
              <a:buFont typeface="Wingdings" pitchFamily="2" charset="2"/>
              <a:buChar char="v"/>
              <a:defRPr/>
            </a:pPr>
            <a:r>
              <a:rPr lang="ru-RU" sz="2400" b="1" i="1" dirty="0" smtClean="0">
                <a:solidFill>
                  <a:schemeClr val="bg1"/>
                </a:solidFill>
                <a:latin typeface="+mj-lt"/>
              </a:rPr>
              <a:t>используйте разные формы художественной деятельности: коллективное творчество, самостоятельную и игровую деятельность детей по освоению нетрадиционных техник изображения;</a:t>
            </a:r>
          </a:p>
          <a:p>
            <a:pPr>
              <a:buClr>
                <a:srgbClr val="FFFF00"/>
              </a:buClr>
              <a:buFont typeface="Wingdings" pitchFamily="2" charset="2"/>
              <a:buChar char="v"/>
              <a:defRPr/>
            </a:pPr>
            <a:endParaRPr lang="ru-RU" sz="2400" b="1" i="1" dirty="0" smtClean="0">
              <a:solidFill>
                <a:schemeClr val="bg1"/>
              </a:solidFill>
              <a:latin typeface="+mj-lt"/>
            </a:endParaRPr>
          </a:p>
          <a:p>
            <a:pPr>
              <a:buClr>
                <a:srgbClr val="FFFF00"/>
              </a:buClr>
              <a:buFont typeface="Wingdings" pitchFamily="2" charset="2"/>
              <a:buChar char="v"/>
              <a:defRPr/>
            </a:pPr>
            <a:r>
              <a:rPr lang="ru-RU" sz="2400" b="1" i="1" dirty="0" smtClean="0">
                <a:solidFill>
                  <a:schemeClr val="bg1"/>
                </a:solidFill>
                <a:latin typeface="+mj-lt"/>
              </a:rPr>
              <a:t>в </a:t>
            </a:r>
            <a:r>
              <a:rPr lang="ru-RU" sz="2400" b="1" i="1" dirty="0" smtClean="0">
                <a:solidFill>
                  <a:schemeClr val="bg1"/>
                </a:solidFill>
              </a:rPr>
              <a:t>планировании занятий по изобразительной деятельности соблюдайте систему и преемственность использования нетрадиционных изобразительных техник, учитывая возрастные и индивидуальные способности детей;</a:t>
            </a:r>
          </a:p>
          <a:p>
            <a:pPr>
              <a:buClr>
                <a:srgbClr val="FFFF00"/>
              </a:buClr>
              <a:buFont typeface="Wingdings" pitchFamily="2" charset="2"/>
              <a:buChar char="v"/>
              <a:defRPr/>
            </a:pPr>
            <a:endParaRPr lang="ru-RU" sz="2400" b="1" i="1" dirty="0" smtClean="0">
              <a:solidFill>
                <a:schemeClr val="bg1"/>
              </a:solidFill>
            </a:endParaRPr>
          </a:p>
          <a:p>
            <a:pPr>
              <a:buClr>
                <a:srgbClr val="FFFF00"/>
              </a:buClr>
              <a:buFont typeface="Wingdings" pitchFamily="2" charset="2"/>
              <a:buChar char="v"/>
              <a:defRPr/>
            </a:pPr>
            <a:r>
              <a:rPr lang="ru-RU" sz="2400" b="1" i="1" dirty="0" smtClean="0">
                <a:solidFill>
                  <a:schemeClr val="bg1"/>
                </a:solidFill>
              </a:rPr>
              <a:t>повышайте свой профессиональный уровень и мастерство через ознакомление, и овладение новыми нетрадиционными способами и приемами изображения</a:t>
            </a:r>
            <a:r>
              <a:rPr lang="ru-RU" sz="2400" b="1" i="1" dirty="0" smtClean="0">
                <a:solidFill>
                  <a:schemeClr val="bg1"/>
                </a:solidFill>
                <a:effectLst>
                  <a:outerShdw blurRad="38100" dist="38100" dir="2700000" algn="tl">
                    <a:srgbClr val="000000">
                      <a:alpha val="43137"/>
                    </a:srgbClr>
                  </a:outerShdw>
                </a:effectLst>
              </a:rPr>
              <a:t>.</a:t>
            </a:r>
          </a:p>
          <a:p>
            <a:pPr>
              <a:defRPr/>
            </a:pPr>
            <a:endParaRPr lang="ru-RU" sz="1800" dirty="0">
              <a:latin typeface="+mj-lt"/>
            </a:endParaRP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1000" fill="hold"/>
                                        <p:tgtEl>
                                          <p:spTgt spid="26626"/>
                                        </p:tgtEl>
                                        <p:attrNameLst>
                                          <p:attrName>ppt_w</p:attrName>
                                        </p:attrNameLst>
                                      </p:cBhvr>
                                      <p:tavLst>
                                        <p:tav tm="0">
                                          <p:val>
                                            <p:fltVal val="0"/>
                                          </p:val>
                                        </p:tav>
                                        <p:tav tm="100000">
                                          <p:val>
                                            <p:strVal val="#ppt_w"/>
                                          </p:val>
                                        </p:tav>
                                      </p:tavLst>
                                    </p:anim>
                                    <p:anim calcmode="lin" valueType="num">
                                      <p:cBhvr>
                                        <p:cTn id="8" dur="1000" fill="hold"/>
                                        <p:tgtEl>
                                          <p:spTgt spid="26626"/>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1000"/>
                            </p:stCondLst>
                            <p:childTnLst>
                              <p:par>
                                <p:cTn id="10" presetID="30" presetClass="entr" presetSubtype="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800" decel="100000"/>
                                        <p:tgtEl>
                                          <p:spTgt spid="3">
                                            <p:txEl>
                                              <p:pRg st="0" end="0"/>
                                            </p:txEl>
                                          </p:spTgt>
                                        </p:tgtEl>
                                      </p:cBhvr>
                                    </p:animEffect>
                                    <p:anim calcmode="lin" valueType="num">
                                      <p:cBhvr>
                                        <p:cTn id="13"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18" fill="hold" nodeType="afterGroup">
                            <p:stCondLst>
                              <p:cond delay="2000"/>
                            </p:stCondLst>
                            <p:childTnLst>
                              <p:par>
                                <p:cTn id="19" presetID="15"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nodeType="afterGroup">
                            <p:stCondLst>
                              <p:cond delay="3000"/>
                            </p:stCondLst>
                            <p:childTnLst>
                              <p:par>
                                <p:cTn id="26" presetID="10" presetClass="entr" presetSubtype="0"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2700000"/>
        </a:gradFill>
        <a:effectLst/>
      </p:bgPr>
    </p:bg>
    <p:spTree>
      <p:nvGrpSpPr>
        <p:cNvPr id="1" name=""/>
        <p:cNvGrpSpPr/>
        <p:nvPr/>
      </p:nvGrpSpPr>
      <p:grpSpPr>
        <a:xfrm>
          <a:off x="0" y="0"/>
          <a:ext cx="0" cy="0"/>
          <a:chOff x="0" y="0"/>
          <a:chExt cx="0" cy="0"/>
        </a:xfrm>
      </p:grpSpPr>
      <p:pic>
        <p:nvPicPr>
          <p:cNvPr id="16386" name="Picture 7" descr="D:\Program Files\Rjgbb\Documents and Settings\Admin\Рабочий стол\Портфель\с флешки март\картинки нетрад.рис\200908180853284084.jpg"/>
          <p:cNvPicPr>
            <a:picLocks noChangeAspect="1" noChangeArrowheads="1"/>
          </p:cNvPicPr>
          <p:nvPr/>
        </p:nvPicPr>
        <p:blipFill>
          <a:blip r:embed="rId2"/>
          <a:srcRect b="2542"/>
          <a:stretch>
            <a:fillRect/>
          </a:stretch>
        </p:blipFill>
        <p:spPr bwMode="auto">
          <a:xfrm>
            <a:off x="-14288" y="-31750"/>
            <a:ext cx="9158288" cy="6889750"/>
          </a:xfrm>
          <a:prstGeom prst="rect">
            <a:avLst/>
          </a:prstGeom>
          <a:noFill/>
          <a:ln w="9525">
            <a:noFill/>
            <a:miter lim="800000"/>
            <a:headEnd/>
            <a:tailEnd/>
          </a:ln>
        </p:spPr>
      </p:pic>
      <p:sp>
        <p:nvSpPr>
          <p:cNvPr id="27650" name="Заголовок 1"/>
          <p:cNvSpPr>
            <a:spLocks noGrp="1"/>
          </p:cNvSpPr>
          <p:nvPr>
            <p:ph type="title"/>
          </p:nvPr>
        </p:nvSpPr>
        <p:spPr>
          <a:xfrm>
            <a:off x="457200" y="214313"/>
            <a:ext cx="8229600" cy="406400"/>
          </a:xfrm>
        </p:spPr>
        <p:txBody>
          <a:bodyPr/>
          <a:lstStyle/>
          <a:p>
            <a:pPr algn="ctr"/>
            <a:r>
              <a:rPr lang="ru-RU" sz="2800" b="1" smtClean="0">
                <a:solidFill>
                  <a:srgbClr val="FFFF00"/>
                </a:solidFill>
              </a:rPr>
              <a:t>Рекомендации родителям</a:t>
            </a:r>
          </a:p>
        </p:txBody>
      </p:sp>
      <p:sp>
        <p:nvSpPr>
          <p:cNvPr id="27651" name="Содержимое 2"/>
          <p:cNvSpPr>
            <a:spLocks noGrp="1"/>
          </p:cNvSpPr>
          <p:nvPr>
            <p:ph sz="half" idx="1"/>
          </p:nvPr>
        </p:nvSpPr>
        <p:spPr>
          <a:xfrm>
            <a:off x="539750" y="765175"/>
            <a:ext cx="8353425" cy="4679950"/>
          </a:xfrm>
        </p:spPr>
        <p:txBody>
          <a:bodyPr/>
          <a:lstStyle/>
          <a:p>
            <a:pPr>
              <a:buClr>
                <a:srgbClr val="FFFF00"/>
              </a:buClr>
              <a:buFont typeface="Wingdings" pitchFamily="2" charset="2"/>
              <a:buChar char="v"/>
              <a:defRPr/>
            </a:pPr>
            <a:r>
              <a:rPr lang="ru-RU" sz="1800" dirty="0" smtClean="0"/>
              <a:t> </a:t>
            </a:r>
            <a:r>
              <a:rPr lang="ru-RU" sz="2400" b="1" i="1" dirty="0" smtClean="0">
                <a:solidFill>
                  <a:schemeClr val="bg1"/>
                </a:solidFill>
                <a:effectLst>
                  <a:outerShdw blurRad="38100" dist="38100" dir="2700000" algn="tl">
                    <a:srgbClr val="000000">
                      <a:alpha val="43137"/>
                    </a:srgbClr>
                  </a:outerShdw>
                </a:effectLst>
              </a:rPr>
              <a:t>материалы (карандаши, краски, кисти, фломастеры, восковые карандаши и т.д.) необходимо располагать в поле зрения малыша, чтобы у него возникло желание творить;</a:t>
            </a:r>
          </a:p>
          <a:p>
            <a:pPr>
              <a:buClr>
                <a:srgbClr val="FFFF00"/>
              </a:buClr>
              <a:buFont typeface="Wingdings" pitchFamily="2" charset="2"/>
              <a:buChar char="v"/>
              <a:defRPr/>
            </a:pPr>
            <a:endParaRPr lang="ru-RU" sz="2400" b="1" i="1" dirty="0" smtClean="0">
              <a:solidFill>
                <a:schemeClr val="bg1"/>
              </a:solidFill>
              <a:effectLst>
                <a:outerShdw blurRad="38100" dist="38100" dir="2700000" algn="tl">
                  <a:srgbClr val="000000">
                    <a:alpha val="43137"/>
                  </a:srgbClr>
                </a:outerShdw>
              </a:effectLst>
            </a:endParaRPr>
          </a:p>
          <a:p>
            <a:pPr>
              <a:buClr>
                <a:srgbClr val="FFFF00"/>
              </a:buClr>
              <a:buFont typeface="Wingdings" pitchFamily="2" charset="2"/>
              <a:buChar char="v"/>
              <a:defRPr/>
            </a:pPr>
            <a:r>
              <a:rPr lang="ru-RU" sz="2400" b="1" i="1" dirty="0" smtClean="0">
                <a:solidFill>
                  <a:schemeClr val="bg1"/>
                </a:solidFill>
                <a:effectLst>
                  <a:outerShdw blurRad="38100" dist="38100" dir="2700000" algn="tl">
                    <a:srgbClr val="000000">
                      <a:alpha val="43137"/>
                    </a:srgbClr>
                  </a:outerShdw>
                </a:effectLst>
              </a:rPr>
              <a:t>знакомьте его с окружающим миром вещей, живой и неживой природой, предметами изобразительного искусства, предлагайте  рисовать все, о чем ребенок любит говорить, и беседовать с ним обо всем, что он любит рисовать;</a:t>
            </a:r>
          </a:p>
          <a:p>
            <a:pPr>
              <a:buClr>
                <a:srgbClr val="FFFF00"/>
              </a:buClr>
              <a:buFont typeface="Wingdings" pitchFamily="2" charset="2"/>
              <a:buChar char="v"/>
              <a:defRPr/>
            </a:pPr>
            <a:endParaRPr lang="ru-RU" sz="2400" b="1" i="1" dirty="0" smtClean="0">
              <a:solidFill>
                <a:schemeClr val="bg1"/>
              </a:solidFill>
              <a:effectLst>
                <a:outerShdw blurRad="38100" dist="38100" dir="2700000" algn="tl">
                  <a:srgbClr val="000000">
                    <a:alpha val="43137"/>
                  </a:srgbClr>
                </a:outerShdw>
              </a:effectLst>
            </a:endParaRPr>
          </a:p>
          <a:p>
            <a:pPr>
              <a:buClr>
                <a:srgbClr val="FFFF00"/>
              </a:buClr>
              <a:buFont typeface="Wingdings" pitchFamily="2" charset="2"/>
              <a:buChar char="v"/>
              <a:defRPr/>
            </a:pPr>
            <a:r>
              <a:rPr lang="ru-RU" sz="2400" b="1" i="1" dirty="0" smtClean="0">
                <a:solidFill>
                  <a:schemeClr val="bg1"/>
                </a:solidFill>
                <a:effectLst>
                  <a:outerShdw blurRad="38100" dist="38100" dir="2700000" algn="tl">
                    <a:srgbClr val="000000">
                      <a:alpha val="43137"/>
                    </a:srgbClr>
                  </a:outerShdw>
                </a:effectLst>
              </a:rPr>
              <a:t>не критикуйте ребенка и не торопите, наоборот, время от времени стимулируйте занятия ребенка рисованием;</a:t>
            </a:r>
          </a:p>
          <a:p>
            <a:pPr marL="0" indent="0">
              <a:buClr>
                <a:srgbClr val="FFFF00"/>
              </a:buClr>
              <a:buFont typeface="Wingdings 2" pitchFamily="18" charset="2"/>
              <a:buNone/>
              <a:defRPr/>
            </a:pPr>
            <a:r>
              <a:rPr lang="ru-RU" sz="2400" b="1" i="1" smtClean="0">
                <a:solidFill>
                  <a:schemeClr val="bg1"/>
                </a:solidFill>
                <a:effectLst>
                  <a:outerShdw blurRad="38100" dist="38100" dir="2700000" algn="tl">
                    <a:srgbClr val="000000">
                      <a:alpha val="43137"/>
                    </a:srgbClr>
                  </a:outerShdw>
                </a:effectLst>
              </a:rPr>
              <a:t>  хвалите </a:t>
            </a:r>
            <a:r>
              <a:rPr lang="ru-RU" sz="2400" b="1" i="1" dirty="0" smtClean="0">
                <a:solidFill>
                  <a:schemeClr val="bg1"/>
                </a:solidFill>
                <a:effectLst>
                  <a:outerShdw blurRad="38100" dist="38100" dir="2700000" algn="tl">
                    <a:srgbClr val="000000">
                      <a:alpha val="43137"/>
                    </a:srgbClr>
                  </a:outerShdw>
                </a:effectLst>
              </a:rPr>
              <a:t>своего ребёнка, помогайте ему, доверяйте ему</a:t>
            </a:r>
            <a:r>
              <a:rPr lang="ru-RU" sz="2400" b="1" i="1" smtClean="0">
                <a:solidFill>
                  <a:schemeClr val="bg1"/>
                </a:solidFill>
                <a:effectLst>
                  <a:outerShdw blurRad="38100" dist="38100" dir="2700000" algn="tl">
                    <a:srgbClr val="000000">
                      <a:alpha val="43137"/>
                    </a:srgbClr>
                  </a:outerShdw>
                </a:effectLst>
              </a:rPr>
              <a:t>,         ведь </a:t>
            </a:r>
            <a:r>
              <a:rPr lang="ru-RU" sz="2400" b="1" i="1" dirty="0" smtClean="0">
                <a:solidFill>
                  <a:schemeClr val="bg1"/>
                </a:solidFill>
                <a:effectLst>
                  <a:outerShdw blurRad="38100" dist="38100" dir="2700000" algn="tl">
                    <a:srgbClr val="000000">
                      <a:alpha val="43137"/>
                    </a:srgbClr>
                  </a:outerShdw>
                </a:effectLst>
              </a:rPr>
              <a:t>ваш ребёнок индивидуален!</a:t>
            </a:r>
          </a:p>
          <a:p>
            <a:pPr>
              <a:defRPr/>
            </a:pPr>
            <a:endParaRPr lang="ru-RU" sz="1800" b="1" dirty="0" smtClean="0"/>
          </a:p>
          <a:p>
            <a:pPr marL="0" indent="0">
              <a:buFont typeface="Wingdings 2" pitchFamily="18" charset="2"/>
              <a:buNone/>
              <a:defRPr/>
            </a:pPr>
            <a:endParaRPr lang="ru-RU" sz="1800" dirty="0" smtClean="0"/>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ppt_w</p:attrName>
                                        </p:attrNameLst>
                                      </p:cBhvr>
                                      <p:tavLst>
                                        <p:tav tm="0">
                                          <p:val>
                                            <p:fltVal val="0"/>
                                          </p:val>
                                        </p:tav>
                                        <p:tav tm="100000">
                                          <p:val>
                                            <p:strVal val="#ppt_w"/>
                                          </p:val>
                                        </p:tav>
                                      </p:tavLst>
                                    </p:anim>
                                    <p:anim calcmode="lin" valueType="num">
                                      <p:cBhvr>
                                        <p:cTn id="8" dur="1000" fill="hold"/>
                                        <p:tgtEl>
                                          <p:spTgt spid="27650"/>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1000"/>
                            </p:stCondLst>
                            <p:childTnLst>
                              <p:par>
                                <p:cTn id="10" presetID="15" presetClass="entr" presetSubtype="0" fill="hold" nodeType="after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 calcmode="lin" valueType="num">
                                      <p:cBhvr>
                                        <p:cTn id="12" dur="10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7651">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2765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765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6" fill="hold" nodeType="afterGroup">
                            <p:stCondLst>
                              <p:cond delay="2000"/>
                            </p:stCondLst>
                            <p:childTnLst>
                              <p:par>
                                <p:cTn id="17" presetID="35" presetClass="entr" presetSubtype="0" fill="hold" nodeType="after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Effect transition="in" filter="fade">
                                      <p:cBhvr>
                                        <p:cTn id="19" dur="1000"/>
                                        <p:tgtEl>
                                          <p:spTgt spid="27651">
                                            <p:txEl>
                                              <p:pRg st="2" end="2"/>
                                            </p:txEl>
                                          </p:spTgt>
                                        </p:tgtEl>
                                      </p:cBhvr>
                                    </p:animEffect>
                                    <p:anim calcmode="lin" valueType="num">
                                      <p:cBhvr>
                                        <p:cTn id="20" dur="1000" fill="hold"/>
                                        <p:tgtEl>
                                          <p:spTgt spid="27651">
                                            <p:txEl>
                                              <p:pRg st="2" end="2"/>
                                            </p:txEl>
                                          </p:spTgt>
                                        </p:tgtEl>
                                        <p:attrNameLst>
                                          <p:attrName>style.rotation</p:attrName>
                                        </p:attrNameLst>
                                      </p:cBhvr>
                                      <p:tavLst>
                                        <p:tav tm="0">
                                          <p:val>
                                            <p:fltVal val="720"/>
                                          </p:val>
                                        </p:tav>
                                        <p:tav tm="100000">
                                          <p:val>
                                            <p:fltVal val="0"/>
                                          </p:val>
                                        </p:tav>
                                      </p:tavLst>
                                    </p:anim>
                                    <p:anim calcmode="lin" valueType="num">
                                      <p:cBhvr>
                                        <p:cTn id="21" dur="1000" fill="hold"/>
                                        <p:tgtEl>
                                          <p:spTgt spid="27651">
                                            <p:txEl>
                                              <p:pRg st="2" end="2"/>
                                            </p:txEl>
                                          </p:spTgt>
                                        </p:tgtEl>
                                        <p:attrNameLst>
                                          <p:attrName>ppt_h</p:attrName>
                                        </p:attrNameLst>
                                      </p:cBhvr>
                                      <p:tavLst>
                                        <p:tav tm="0">
                                          <p:val>
                                            <p:fltVal val="0"/>
                                          </p:val>
                                        </p:tav>
                                        <p:tav tm="100000">
                                          <p:val>
                                            <p:strVal val="#ppt_h"/>
                                          </p:val>
                                        </p:tav>
                                      </p:tavLst>
                                    </p:anim>
                                    <p:anim calcmode="lin" valueType="num">
                                      <p:cBhvr>
                                        <p:cTn id="22" dur="1000" fill="hold"/>
                                        <p:tgtEl>
                                          <p:spTgt spid="27651">
                                            <p:txEl>
                                              <p:pRg st="2" end="2"/>
                                            </p:txEl>
                                          </p:spTgt>
                                        </p:tgtEl>
                                        <p:attrNameLst>
                                          <p:attrName>ppt_w</p:attrName>
                                        </p:attrNameLst>
                                      </p:cBhvr>
                                      <p:tavLst>
                                        <p:tav tm="0">
                                          <p:val>
                                            <p:fltVal val="0"/>
                                          </p:val>
                                        </p:tav>
                                        <p:tav tm="100000">
                                          <p:val>
                                            <p:strVal val="#ppt_w"/>
                                          </p:val>
                                        </p:tav>
                                      </p:tavLst>
                                    </p:anim>
                                  </p:childTnLst>
                                </p:cTn>
                              </p:par>
                            </p:childTnLst>
                          </p:cTn>
                        </p:par>
                        <p:par>
                          <p:cTn id="23" fill="hold" nodeType="afterGroup">
                            <p:stCondLst>
                              <p:cond delay="3000"/>
                            </p:stCondLst>
                            <p:childTnLst>
                              <p:par>
                                <p:cTn id="24" presetID="23" presetClass="entr" presetSubtype="16" fill="hold" nodeType="afterEffect">
                                  <p:stCondLst>
                                    <p:cond delay="0"/>
                                  </p:stCondLst>
                                  <p:childTnLst>
                                    <p:set>
                                      <p:cBhvr>
                                        <p:cTn id="25" dur="1" fill="hold">
                                          <p:stCondLst>
                                            <p:cond delay="0"/>
                                          </p:stCondLst>
                                        </p:cTn>
                                        <p:tgtEl>
                                          <p:spTgt spid="27651">
                                            <p:txEl>
                                              <p:pRg st="4" end="4"/>
                                            </p:txEl>
                                          </p:spTgt>
                                        </p:tgtEl>
                                        <p:attrNameLst>
                                          <p:attrName>style.visibility</p:attrName>
                                        </p:attrNameLst>
                                      </p:cBhvr>
                                      <p:to>
                                        <p:strVal val="visible"/>
                                      </p:to>
                                    </p:set>
                                    <p:anim calcmode="lin" valueType="num">
                                      <p:cBhvr>
                                        <p:cTn id="26" dur="1000" fill="hold"/>
                                        <p:tgtEl>
                                          <p:spTgt spid="27651">
                                            <p:txEl>
                                              <p:pRg st="4" end="4"/>
                                            </p:txEl>
                                          </p:spTgt>
                                        </p:tgtEl>
                                        <p:attrNameLst>
                                          <p:attrName>ppt_w</p:attrName>
                                        </p:attrNameLst>
                                      </p:cBhvr>
                                      <p:tavLst>
                                        <p:tav tm="0">
                                          <p:val>
                                            <p:fltVal val="0"/>
                                          </p:val>
                                        </p:tav>
                                        <p:tav tm="100000">
                                          <p:val>
                                            <p:strVal val="#ppt_w"/>
                                          </p:val>
                                        </p:tav>
                                      </p:tavLst>
                                    </p:anim>
                                    <p:anim calcmode="lin" valueType="num">
                                      <p:cBhvr>
                                        <p:cTn id="27" dur="1000" fill="hold"/>
                                        <p:tgtEl>
                                          <p:spTgt spid="27651">
                                            <p:txEl>
                                              <p:pRg st="4" end="4"/>
                                            </p:txEl>
                                          </p:spTgt>
                                        </p:tgtEl>
                                        <p:attrNameLst>
                                          <p:attrName>ppt_h</p:attrName>
                                        </p:attrNameLst>
                                      </p:cBhvr>
                                      <p:tavLst>
                                        <p:tav tm="0">
                                          <p:val>
                                            <p:fltVal val="0"/>
                                          </p:val>
                                        </p:tav>
                                        <p:tav tm="100000">
                                          <p:val>
                                            <p:strVal val="#ppt_h"/>
                                          </p:val>
                                        </p:tav>
                                      </p:tavLst>
                                    </p:anim>
                                  </p:childTnLst>
                                </p:cTn>
                              </p:par>
                            </p:childTnLst>
                          </p:cTn>
                        </p:par>
                        <p:par>
                          <p:cTn id="28" fill="hold" nodeType="afterGroup">
                            <p:stCondLst>
                              <p:cond delay="4000"/>
                            </p:stCondLst>
                            <p:childTnLst>
                              <p:par>
                                <p:cTn id="29" presetID="10" presetClass="entr" presetSubtype="0" fill="hold" nodeType="afterEffect">
                                  <p:stCondLst>
                                    <p:cond delay="0"/>
                                  </p:stCondLst>
                                  <p:childTnLst>
                                    <p:set>
                                      <p:cBhvr>
                                        <p:cTn id="30" dur="1" fill="hold">
                                          <p:stCondLst>
                                            <p:cond delay="0"/>
                                          </p:stCondLst>
                                        </p:cTn>
                                        <p:tgtEl>
                                          <p:spTgt spid="27651">
                                            <p:txEl>
                                              <p:pRg st="5" end="5"/>
                                            </p:txEl>
                                          </p:spTgt>
                                        </p:tgtEl>
                                        <p:attrNameLst>
                                          <p:attrName>style.visibility</p:attrName>
                                        </p:attrNameLst>
                                      </p:cBhvr>
                                      <p:to>
                                        <p:strVal val="visible"/>
                                      </p:to>
                                    </p:set>
                                    <p:animEffect transition="in" filter="fade">
                                      <p:cBhvr>
                                        <p:cTn id="31" dur="1000"/>
                                        <p:tgtEl>
                                          <p:spTgt spid="276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18434" name="Подзаголовок 4"/>
          <p:cNvSpPr>
            <a:spLocks noGrp="1"/>
          </p:cNvSpPr>
          <p:nvPr>
            <p:ph type="subTitle" idx="1"/>
          </p:nvPr>
        </p:nvSpPr>
        <p:spPr>
          <a:xfrm>
            <a:off x="971550" y="2924175"/>
            <a:ext cx="7854950" cy="1752600"/>
          </a:xfrm>
        </p:spPr>
        <p:txBody>
          <a:bodyPr/>
          <a:lstStyle/>
          <a:p>
            <a:pPr marR="0" algn="ctr"/>
            <a:r>
              <a:rPr lang="ru-RU" sz="4400" b="1" smtClean="0"/>
              <a:t>СПАСИБО ЗА ВНИМАНИЕ!</a:t>
            </a:r>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fade">
                                      <p:cBhvr>
                                        <p:cTn id="7" dur="1000"/>
                                        <p:tgtEl>
                                          <p:spTgt spid="18434">
                                            <p:txEl>
                                              <p:pRg st="0" end="0"/>
                                            </p:txEl>
                                          </p:spTgt>
                                        </p:tgtEl>
                                      </p:cBhvr>
                                    </p:animEffect>
                                    <p:anim calcmode="lin" valueType="num">
                                      <p:cBhvr>
                                        <p:cTn id="8" dur="1000" fill="hold"/>
                                        <p:tgtEl>
                                          <p:spTgt spid="18434">
                                            <p:txEl>
                                              <p:pRg st="0" end="0"/>
                                            </p:txEl>
                                          </p:spTgt>
                                        </p:tgtEl>
                                        <p:attrNameLst>
                                          <p:attrName>style.rotation</p:attrName>
                                        </p:attrNameLst>
                                      </p:cBhvr>
                                      <p:tavLst>
                                        <p:tav tm="0">
                                          <p:val>
                                            <p:fltVal val="720"/>
                                          </p:val>
                                        </p:tav>
                                        <p:tav tm="100000">
                                          <p:val>
                                            <p:fltVal val="0"/>
                                          </p:val>
                                        </p:tav>
                                      </p:tavLst>
                                    </p:anim>
                                    <p:anim calcmode="lin" valueType="num">
                                      <p:cBhvr>
                                        <p:cTn id="9" dur="1000" fill="hold"/>
                                        <p:tgtEl>
                                          <p:spTgt spid="18434">
                                            <p:txEl>
                                              <p:pRg st="0" end="0"/>
                                            </p:txEl>
                                          </p:spTgt>
                                        </p:tgtEl>
                                        <p:attrNameLst>
                                          <p:attrName>ppt_h</p:attrName>
                                        </p:attrNameLst>
                                      </p:cBhvr>
                                      <p:tavLst>
                                        <p:tav tm="0">
                                          <p:val>
                                            <p:fltVal val="0"/>
                                          </p:val>
                                        </p:tav>
                                        <p:tav tm="100000">
                                          <p:val>
                                            <p:strVal val="#ppt_h"/>
                                          </p:val>
                                        </p:tav>
                                      </p:tavLst>
                                    </p:anim>
                                    <p:anim calcmode="lin" valueType="num">
                                      <p:cBhvr>
                                        <p:cTn id="10" dur="1000" fill="hold"/>
                                        <p:tgtEl>
                                          <p:spTgt spid="18434">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4213" y="1341438"/>
            <a:ext cx="8032750" cy="3300412"/>
          </a:xfrm>
        </p:spPr>
        <p:txBody>
          <a:bodyPr/>
          <a:lstStyle/>
          <a:p>
            <a:pPr marL="0" indent="0">
              <a:spcBef>
                <a:spcPct val="0"/>
              </a:spcBef>
              <a:buFont typeface="Wingdings 2" pitchFamily="18" charset="2"/>
              <a:buNone/>
            </a:pPr>
            <a:endParaRPr lang="ru-RU" sz="1800" b="1" dirty="0" smtClean="0">
              <a:cs typeface="Times New Roman" pitchFamily="18" charset="0"/>
            </a:endParaRPr>
          </a:p>
          <a:p>
            <a:pPr marL="0" indent="0">
              <a:spcBef>
                <a:spcPct val="0"/>
              </a:spcBef>
              <a:buFont typeface="Wingdings 2" pitchFamily="18" charset="2"/>
              <a:buNone/>
            </a:pPr>
            <a:endParaRPr lang="ru-RU" sz="1800" b="1" dirty="0" smtClean="0">
              <a:cs typeface="Times New Roman" pitchFamily="18" charset="0"/>
            </a:endParaRPr>
          </a:p>
          <a:p>
            <a:pPr marL="0" indent="0">
              <a:spcBef>
                <a:spcPct val="0"/>
              </a:spcBef>
              <a:buFont typeface="Wingdings 2" pitchFamily="18" charset="2"/>
              <a:buNone/>
            </a:pPr>
            <a:endParaRPr lang="ru-RU" sz="1800" b="1" dirty="0" smtClean="0">
              <a:cs typeface="Times New Roman" pitchFamily="18" charset="0"/>
            </a:endParaRPr>
          </a:p>
          <a:p>
            <a:pPr marL="0" indent="0" algn="ctr">
              <a:spcBef>
                <a:spcPct val="0"/>
              </a:spcBef>
              <a:buFont typeface="Wingdings 2" pitchFamily="18" charset="2"/>
              <a:buNone/>
            </a:pPr>
            <a:endParaRPr lang="ru-RU" sz="1800" b="1" dirty="0" smtClean="0">
              <a:cs typeface="Times New Roman" pitchFamily="18" charset="0"/>
            </a:endParaRPr>
          </a:p>
          <a:p>
            <a:pPr marL="0" indent="0" algn="ctr">
              <a:spcBef>
                <a:spcPct val="0"/>
              </a:spcBef>
              <a:buFont typeface="Wingdings 2" pitchFamily="18" charset="2"/>
              <a:buNone/>
            </a:pPr>
            <a:r>
              <a:rPr lang="ru-RU" sz="2000" b="1" i="1" dirty="0" smtClean="0">
                <a:solidFill>
                  <a:srgbClr val="CC3399"/>
                </a:solidFill>
                <a:cs typeface="Times New Roman" pitchFamily="18" charset="0"/>
              </a:rPr>
              <a:t>Нетрадиционные изобразительные техники </a:t>
            </a:r>
            <a:r>
              <a:rPr lang="ru-RU" sz="1800" b="1" dirty="0" smtClean="0">
                <a:solidFill>
                  <a:srgbClr val="892EA2"/>
                </a:solidFill>
                <a:cs typeface="Times New Roman" pitchFamily="18" charset="0"/>
              </a:rPr>
              <a:t>- это эффективное средство изображения, включающее новые художественно-выразительные приемы создания художественного образа, композиции и колорита, позволяющие обеспечить наибольшую выразительность образа в творческой работе, </a:t>
            </a:r>
          </a:p>
          <a:p>
            <a:pPr marL="0" indent="0" algn="ctr">
              <a:spcBef>
                <a:spcPct val="0"/>
              </a:spcBef>
              <a:buFont typeface="Wingdings 2" pitchFamily="18" charset="2"/>
              <a:buNone/>
            </a:pPr>
            <a:r>
              <a:rPr lang="ru-RU" sz="1800" b="1" dirty="0" smtClean="0">
                <a:solidFill>
                  <a:srgbClr val="892EA2"/>
                </a:solidFill>
                <a:cs typeface="Times New Roman" pitchFamily="18" charset="0"/>
              </a:rPr>
              <a:t>чтобы у детей не создавалось шаблона.</a:t>
            </a:r>
            <a:endParaRPr lang="ru-RU" sz="1800" dirty="0" smtClean="0">
              <a:solidFill>
                <a:srgbClr val="892EA2"/>
              </a:solidFill>
            </a:endParaRPr>
          </a:p>
        </p:txBody>
      </p:sp>
    </p:spTree>
  </p:cSld>
  <p:clrMapOvr>
    <a:masterClrMapping/>
  </p:clrMapOvr>
  <p:transition spd="med">
    <p:pull dir="l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357166"/>
            <a:ext cx="8329642" cy="1347808"/>
          </a:xfrm>
        </p:spPr>
        <p:txBody>
          <a:bodyPr/>
          <a:lstStyle/>
          <a:p>
            <a:r>
              <a:rPr lang="ru-RU" sz="2400" b="1" dirty="0" smtClean="0">
                <a:solidFill>
                  <a:srgbClr val="FF0000"/>
                </a:solidFill>
              </a:rPr>
              <a:t>Этапы развития воображения у детей дошкольного возраста (французский психолог Т. </a:t>
            </a:r>
            <a:r>
              <a:rPr lang="ru-RU" sz="2400" b="1" dirty="0" err="1" smtClean="0">
                <a:solidFill>
                  <a:srgbClr val="FF0000"/>
                </a:solidFill>
              </a:rPr>
              <a:t>Рибо</a:t>
            </a:r>
            <a:r>
              <a:rPr lang="ru-RU" sz="2400" b="1" dirty="0" smtClean="0">
                <a:solidFill>
                  <a:srgbClr val="FF0000"/>
                </a:solidFill>
              </a:rPr>
              <a:t> представил основной закон развития воображения в трех стадиях) </a:t>
            </a:r>
            <a:endParaRPr lang="ru-RU" b="1" dirty="0">
              <a:solidFill>
                <a:srgbClr val="FF0000"/>
              </a:solidFill>
            </a:endParaRPr>
          </a:p>
        </p:txBody>
      </p:sp>
      <p:graphicFrame>
        <p:nvGraphicFramePr>
          <p:cNvPr id="5" name="Схема 4"/>
          <p:cNvGraphicFramePr/>
          <p:nvPr/>
        </p:nvGraphicFramePr>
        <p:xfrm>
          <a:off x="214282" y="1214422"/>
          <a:ext cx="8929718" cy="5643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500034" y="214290"/>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одержимое 5"/>
          <p:cNvGraphicFramePr>
            <a:graphicFrameLocks noGrp="1"/>
          </p:cNvGraphicFramePr>
          <p:nvPr>
            <p:ph idx="1"/>
          </p:nvPr>
        </p:nvGraphicFramePr>
        <p:xfrm>
          <a:off x="428596" y="1500174"/>
          <a:ext cx="8229600" cy="438943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nvPr>
        </p:nvGraphicFramePr>
        <p:xfrm>
          <a:off x="500034" y="785794"/>
          <a:ext cx="8229600"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27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50" y="642938"/>
            <a:ext cx="8229600" cy="723900"/>
          </a:xfrm>
        </p:spPr>
        <p:txBody>
          <a:bodyPr>
            <a:normAutofit fontScale="90000"/>
          </a:bodyPr>
          <a:lstStyle/>
          <a:p>
            <a:pPr algn="ctr" eaLnBrk="1" hangingPunct="1">
              <a:defRPr/>
            </a:pPr>
            <a:r>
              <a:rPr lang="ru-RU" sz="1400" dirty="0" smtClean="0">
                <a:solidFill>
                  <a:schemeClr val="tx1"/>
                </a:solidFill>
                <a:cs typeface="Times New Roman" pitchFamily="18" charset="0"/>
              </a:rPr>
              <a:t/>
            </a:r>
            <a:br>
              <a:rPr lang="ru-RU" sz="1400" dirty="0" smtClean="0">
                <a:solidFill>
                  <a:schemeClr val="tx1"/>
                </a:solidFill>
                <a:cs typeface="Times New Roman" pitchFamily="18" charset="0"/>
              </a:rPr>
            </a:br>
            <a:r>
              <a:rPr lang="ru-RU" sz="3100" b="1" dirty="0" smtClean="0">
                <a:solidFill>
                  <a:srgbClr val="FFFF00"/>
                </a:solidFill>
                <a:cs typeface="Times New Roman" pitchFamily="18" charset="0"/>
              </a:rPr>
              <a:t>Рисование ладошкой</a:t>
            </a:r>
            <a:br>
              <a:rPr lang="ru-RU" sz="3100" b="1" dirty="0" smtClean="0">
                <a:solidFill>
                  <a:srgbClr val="FFFF00"/>
                </a:solidFill>
                <a:cs typeface="Times New Roman" pitchFamily="18" charset="0"/>
              </a:rPr>
            </a:br>
            <a:endParaRPr lang="ru-RU" sz="3100" b="1" dirty="0" smtClean="0">
              <a:solidFill>
                <a:srgbClr val="FFFF00"/>
              </a:solidFill>
              <a:cs typeface="Times New Roman" pitchFamily="18" charset="0"/>
            </a:endParaRPr>
          </a:p>
        </p:txBody>
      </p:sp>
      <p:sp>
        <p:nvSpPr>
          <p:cNvPr id="4" name="Содержимое 3"/>
          <p:cNvSpPr>
            <a:spLocks noGrp="1"/>
          </p:cNvSpPr>
          <p:nvPr>
            <p:ph sz="half" idx="2"/>
          </p:nvPr>
        </p:nvSpPr>
        <p:spPr>
          <a:xfrm>
            <a:off x="5072063" y="1357313"/>
            <a:ext cx="3857625" cy="5286375"/>
          </a:xfrm>
        </p:spPr>
        <p:txBody>
          <a:bodyPr>
            <a:noAutofit/>
          </a:bodyPr>
          <a:lstStyle/>
          <a:p>
            <a:pPr marL="0" indent="0" eaLnBrk="1" fontAlgn="auto" hangingPunct="1">
              <a:spcBef>
                <a:spcPts val="0"/>
              </a:spcBef>
              <a:spcAft>
                <a:spcPts val="0"/>
              </a:spcAft>
              <a:buClr>
                <a:schemeClr val="accent3"/>
              </a:buClr>
              <a:buFont typeface="Wingdings 2" pitchFamily="18" charset="2"/>
              <a:buNone/>
              <a:defRPr/>
            </a:pPr>
            <a:r>
              <a:rPr lang="ru-RU" sz="1800" b="1" i="1" dirty="0" smtClean="0">
                <a:solidFill>
                  <a:srgbClr val="FFFF00"/>
                </a:solidFill>
                <a:cs typeface="Times New Roman" pitchFamily="18" charset="0"/>
              </a:rPr>
              <a:t> Возраст: </a:t>
            </a:r>
            <a:r>
              <a:rPr lang="ru-RU" sz="1800" dirty="0" smtClean="0">
                <a:solidFill>
                  <a:schemeClr val="bg1"/>
                </a:solidFill>
                <a:cs typeface="Times New Roman" pitchFamily="18" charset="0"/>
              </a:rPr>
              <a:t>от двух лет.</a:t>
            </a:r>
          </a:p>
          <a:p>
            <a:pPr marL="0" indent="0" eaLnBrk="1" fontAlgn="auto" hangingPunct="1">
              <a:spcBef>
                <a:spcPts val="0"/>
              </a:spcBef>
              <a:spcAft>
                <a:spcPts val="0"/>
              </a:spcAft>
              <a:buClr>
                <a:schemeClr val="accent3"/>
              </a:buClr>
              <a:buFont typeface="Wingdings 2" pitchFamily="18" charset="2"/>
              <a:buNone/>
              <a:defRPr/>
            </a:pPr>
            <a:r>
              <a:rPr lang="ru-RU" sz="1800" b="1" i="1" dirty="0" smtClean="0">
                <a:solidFill>
                  <a:srgbClr val="FFFF00"/>
                </a:solidFill>
                <a:cs typeface="Times New Roman" pitchFamily="18" charset="0"/>
              </a:rPr>
              <a:t>Средства выразительности:</a:t>
            </a:r>
            <a:r>
              <a:rPr lang="ru-RU" sz="1800" b="1" dirty="0" smtClean="0">
                <a:solidFill>
                  <a:srgbClr val="FFFF00"/>
                </a:solidFill>
                <a:cs typeface="Times New Roman" pitchFamily="18" charset="0"/>
              </a:rPr>
              <a:t> </a:t>
            </a:r>
          </a:p>
          <a:p>
            <a:pPr marL="0" indent="0" eaLnBrk="1" fontAlgn="auto" hangingPunct="1">
              <a:spcBef>
                <a:spcPts val="0"/>
              </a:spcBef>
              <a:spcAft>
                <a:spcPts val="0"/>
              </a:spcAft>
              <a:buClr>
                <a:schemeClr val="accent3"/>
              </a:buClr>
              <a:buFont typeface="Wingdings 2" pitchFamily="18" charset="2"/>
              <a:buNone/>
              <a:defRPr/>
            </a:pPr>
            <a:r>
              <a:rPr lang="ru-RU" sz="1800" b="1" dirty="0" smtClean="0">
                <a:cs typeface="Times New Roman" pitchFamily="18" charset="0"/>
              </a:rPr>
              <a:t> </a:t>
            </a:r>
            <a:r>
              <a:rPr lang="ru-RU" sz="1800" dirty="0" smtClean="0">
                <a:solidFill>
                  <a:schemeClr val="bg1"/>
                </a:solidFill>
                <a:cs typeface="Times New Roman" pitchFamily="18" charset="0"/>
              </a:rPr>
              <a:t>пятно, цвет, фантастический силуэт.</a:t>
            </a:r>
          </a:p>
          <a:p>
            <a:pPr marL="0" indent="0" eaLnBrk="1" fontAlgn="auto" hangingPunct="1">
              <a:spcBef>
                <a:spcPts val="0"/>
              </a:spcBef>
              <a:spcAft>
                <a:spcPts val="0"/>
              </a:spcAft>
              <a:buClr>
                <a:schemeClr val="accent3"/>
              </a:buClr>
              <a:buFont typeface="Wingdings 2" pitchFamily="18" charset="2"/>
              <a:buNone/>
              <a:defRPr/>
            </a:pPr>
            <a:r>
              <a:rPr lang="ru-RU" sz="1800" b="1" i="1" dirty="0" smtClean="0">
                <a:solidFill>
                  <a:srgbClr val="FFFF00"/>
                </a:solidFill>
                <a:cs typeface="Times New Roman" pitchFamily="18" charset="0"/>
              </a:rPr>
              <a:t>Материалы: </a:t>
            </a:r>
            <a:r>
              <a:rPr lang="ru-RU" sz="1800" dirty="0" smtClean="0">
                <a:solidFill>
                  <a:schemeClr val="bg1"/>
                </a:solidFill>
                <a:cs typeface="Times New Roman" pitchFamily="18" charset="0"/>
              </a:rPr>
              <a:t>широкие блюдечки с гуашью, кисть, плотная бумага любого цвета, листы большого формата, салфетки.</a:t>
            </a:r>
          </a:p>
          <a:p>
            <a:pPr marL="0" indent="0" eaLnBrk="1" fontAlgn="auto" hangingPunct="1">
              <a:spcBef>
                <a:spcPts val="0"/>
              </a:spcBef>
              <a:spcAft>
                <a:spcPts val="0"/>
              </a:spcAft>
              <a:buClr>
                <a:schemeClr val="accent3"/>
              </a:buClr>
              <a:buFont typeface="Wingdings 2" pitchFamily="18" charset="2"/>
              <a:buNone/>
              <a:defRPr/>
            </a:pPr>
            <a:r>
              <a:rPr lang="ru-RU" sz="1800" b="1" i="1" dirty="0" smtClean="0">
                <a:cs typeface="Times New Roman" pitchFamily="18" charset="0"/>
              </a:rPr>
              <a:t> </a:t>
            </a:r>
            <a:r>
              <a:rPr lang="ru-RU" sz="1800" b="1" i="1" dirty="0" smtClean="0">
                <a:solidFill>
                  <a:srgbClr val="FFFF00"/>
                </a:solidFill>
                <a:cs typeface="Times New Roman" pitchFamily="18" charset="0"/>
              </a:rPr>
              <a:t>Способ получения изображения: </a:t>
            </a:r>
            <a:r>
              <a:rPr lang="ru-RU" sz="1800" dirty="0" smtClean="0">
                <a:solidFill>
                  <a:schemeClr val="bg1"/>
                </a:solidFill>
                <a:cs typeface="Times New Roman" pitchFamily="18" charset="0"/>
              </a:rPr>
              <a:t>ребенок опускает в гуашь ладошку (всю кисть) или окрашивает ее с помощью кисточки (с пяти лет) и делает отпечаток на бумаге. Рисуют и правой и левой руками, окрашенными разными цветами. После работы руки вытираются салфеткой, затем гуашь легко смывается.</a:t>
            </a:r>
          </a:p>
          <a:p>
            <a:pPr marL="0" indent="0" eaLnBrk="1" fontAlgn="auto" hangingPunct="1">
              <a:spcBef>
                <a:spcPts val="0"/>
              </a:spcBef>
              <a:spcAft>
                <a:spcPts val="0"/>
              </a:spcAft>
              <a:buClr>
                <a:schemeClr val="accent3"/>
              </a:buClr>
              <a:buFont typeface="Wingdings 2"/>
              <a:buChar char=""/>
              <a:defRPr/>
            </a:pPr>
            <a:endParaRPr lang="ru-RU" sz="1800" dirty="0"/>
          </a:p>
        </p:txBody>
      </p:sp>
      <p:pic>
        <p:nvPicPr>
          <p:cNvPr id="21509" name="Picture 5" descr="G:\Фото Для презентации\Изображение 009.jpg"/>
          <p:cNvPicPr>
            <a:picLocks noGrp="1" noChangeAspect="1" noChangeArrowheads="1"/>
          </p:cNvPicPr>
          <p:nvPr>
            <p:ph sz="half" idx="1"/>
          </p:nvPr>
        </p:nvPicPr>
        <p:blipFill rotWithShape="1">
          <a:blip r:embed="rId3"/>
          <a:srcRect r="36208"/>
          <a:stretch/>
        </p:blipFill>
        <p:spPr>
          <a:xfrm>
            <a:off x="315913" y="1125538"/>
            <a:ext cx="2370137" cy="2159000"/>
          </a:xfrm>
          <a:effectLst>
            <a:outerShdw blurRad="292100" dist="139700" dir="2700000" algn="tl" rotWithShape="0">
              <a:srgbClr val="333333">
                <a:alpha val="65000"/>
              </a:srgbClr>
            </a:outerShdw>
          </a:effectLst>
        </p:spPr>
      </p:pic>
      <p:pic>
        <p:nvPicPr>
          <p:cNvPr id="21507" name="Picture 3" descr="G:\Фото Для презентации\Изображение 096.jpg"/>
          <p:cNvPicPr>
            <a:picLocks noChangeAspect="1" noChangeArrowheads="1"/>
          </p:cNvPicPr>
          <p:nvPr/>
        </p:nvPicPr>
        <p:blipFill>
          <a:blip r:embed="rId4"/>
          <a:srcRect/>
          <a:stretch>
            <a:fillRect/>
          </a:stretch>
        </p:blipFill>
        <p:spPr bwMode="auto">
          <a:xfrm>
            <a:off x="2484438" y="2924175"/>
            <a:ext cx="2573337" cy="1716088"/>
          </a:xfrm>
          <a:prstGeom prst="rect">
            <a:avLst/>
          </a:prstGeom>
          <a:ln>
            <a:noFill/>
          </a:ln>
          <a:effectLst>
            <a:outerShdw blurRad="292100" dist="139700" dir="2700000" algn="tl" rotWithShape="0">
              <a:srgbClr val="333333">
                <a:alpha val="65000"/>
              </a:srgbClr>
            </a:outerShdw>
          </a:effectLst>
        </p:spPr>
      </p:pic>
      <p:pic>
        <p:nvPicPr>
          <p:cNvPr id="21508" name="Picture 4" descr="G:\Фото Для презентации\Изображение 097.jpg"/>
          <p:cNvPicPr>
            <a:picLocks noChangeAspect="1" noChangeArrowheads="1"/>
          </p:cNvPicPr>
          <p:nvPr/>
        </p:nvPicPr>
        <p:blipFill>
          <a:blip r:embed="rId5">
            <a:lum bright="16000" contrast="6000"/>
          </a:blip>
          <a:srcRect/>
          <a:stretch>
            <a:fillRect/>
          </a:stretch>
        </p:blipFill>
        <p:spPr bwMode="auto">
          <a:xfrm>
            <a:off x="315913" y="4656138"/>
            <a:ext cx="2671762" cy="18907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27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50"/>
            <a:ext cx="8229600" cy="1000125"/>
          </a:xfrm>
        </p:spPr>
        <p:txBody>
          <a:bodyPr>
            <a:normAutofit fontScale="90000"/>
          </a:bodyPr>
          <a:lstStyle/>
          <a:p>
            <a:pPr algn="ctr" eaLnBrk="1" fontAlgn="auto" hangingPunct="1">
              <a:spcAft>
                <a:spcPts val="0"/>
              </a:spcAft>
              <a:defRPr/>
            </a:pP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sz="3100" b="1" dirty="0" smtClean="0">
                <a:solidFill>
                  <a:srgbClr val="FFFF00"/>
                </a:solidFill>
                <a:cs typeface="Times New Roman" pitchFamily="18" charset="0"/>
              </a:rPr>
              <a:t>Рисование пальчиками</a:t>
            </a:r>
            <a:r>
              <a:rPr lang="ru-RU" sz="3100" b="1" dirty="0" smtClean="0">
                <a:solidFill>
                  <a:schemeClr val="tx1"/>
                </a:solidFill>
                <a:cs typeface="Times New Roman" pitchFamily="18" charset="0"/>
              </a:rPr>
              <a:t/>
            </a:r>
            <a:br>
              <a:rPr lang="ru-RU" sz="3100" b="1" dirty="0" smtClean="0">
                <a:solidFill>
                  <a:schemeClr val="tx1"/>
                </a:solidFill>
                <a:cs typeface="Times New Roman" pitchFamily="18" charset="0"/>
              </a:rPr>
            </a:br>
            <a:endParaRPr lang="ru-RU" sz="3100" b="1" dirty="0">
              <a:solidFill>
                <a:schemeClr val="tx1"/>
              </a:solidFill>
              <a:cs typeface="Times New Roman" pitchFamily="18" charset="0"/>
            </a:endParaRPr>
          </a:p>
        </p:txBody>
      </p:sp>
      <p:sp>
        <p:nvSpPr>
          <p:cNvPr id="4" name="Содержимое 3"/>
          <p:cNvSpPr>
            <a:spLocks noGrp="1"/>
          </p:cNvSpPr>
          <p:nvPr>
            <p:ph sz="half" idx="2"/>
          </p:nvPr>
        </p:nvSpPr>
        <p:spPr>
          <a:xfrm>
            <a:off x="4643438" y="1214438"/>
            <a:ext cx="3929062" cy="4721225"/>
          </a:xfrm>
        </p:spPr>
        <p:txBody>
          <a:bodyPr>
            <a:normAutofit/>
          </a:bodyPr>
          <a:lstStyle/>
          <a:p>
            <a:pPr marL="0" indent="0" eaLnBrk="1" fontAlgn="auto" hangingPunct="1">
              <a:spcBef>
                <a:spcPts val="0"/>
              </a:spcBef>
              <a:spcAft>
                <a:spcPts val="0"/>
              </a:spcAft>
              <a:buClr>
                <a:schemeClr val="accent3"/>
              </a:buClr>
              <a:buFont typeface="Wingdings 2" pitchFamily="18" charset="2"/>
              <a:buNone/>
              <a:defRPr/>
            </a:pPr>
            <a:r>
              <a:rPr lang="ru-RU" sz="1800" b="1" i="1" dirty="0" smtClean="0">
                <a:solidFill>
                  <a:srgbClr val="FFFF00"/>
                </a:solidFill>
                <a:cs typeface="Times New Roman" pitchFamily="18" charset="0"/>
              </a:rPr>
              <a:t>Возраст: </a:t>
            </a:r>
            <a:r>
              <a:rPr lang="ru-RU" sz="1800" dirty="0" smtClean="0">
                <a:solidFill>
                  <a:schemeClr val="bg1"/>
                </a:solidFill>
                <a:cs typeface="Times New Roman" pitchFamily="18" charset="0"/>
              </a:rPr>
              <a:t>от двух лет.</a:t>
            </a:r>
          </a:p>
          <a:p>
            <a:pPr marL="0" indent="0" eaLnBrk="1" fontAlgn="auto" hangingPunct="1">
              <a:spcBef>
                <a:spcPts val="0"/>
              </a:spcBef>
              <a:spcAft>
                <a:spcPts val="0"/>
              </a:spcAft>
              <a:buClr>
                <a:schemeClr val="accent3"/>
              </a:buClr>
              <a:buFont typeface="Wingdings 2" pitchFamily="18" charset="2"/>
              <a:buNone/>
              <a:defRPr/>
            </a:pPr>
            <a:r>
              <a:rPr lang="ru-RU" sz="1800" b="1" i="1" dirty="0" smtClean="0">
                <a:solidFill>
                  <a:srgbClr val="FFFF00"/>
                </a:solidFill>
                <a:cs typeface="Times New Roman" pitchFamily="18" charset="0"/>
              </a:rPr>
              <a:t>Средства выразительности: </a:t>
            </a:r>
          </a:p>
          <a:p>
            <a:pPr marL="0" indent="0" eaLnBrk="1" fontAlgn="auto" hangingPunct="1">
              <a:spcBef>
                <a:spcPts val="0"/>
              </a:spcBef>
              <a:spcAft>
                <a:spcPts val="0"/>
              </a:spcAft>
              <a:buClr>
                <a:schemeClr val="accent3"/>
              </a:buClr>
              <a:buFont typeface="Wingdings 2" pitchFamily="18" charset="2"/>
              <a:buNone/>
              <a:defRPr/>
            </a:pPr>
            <a:r>
              <a:rPr lang="ru-RU" sz="1800" dirty="0" smtClean="0">
                <a:solidFill>
                  <a:schemeClr val="bg1"/>
                </a:solidFill>
                <a:cs typeface="Times New Roman" pitchFamily="18" charset="0"/>
              </a:rPr>
              <a:t>пятно, точка, короткая линия, цвет.</a:t>
            </a:r>
          </a:p>
          <a:p>
            <a:pPr marL="0" indent="0" eaLnBrk="1" fontAlgn="auto" hangingPunct="1">
              <a:spcBef>
                <a:spcPts val="0"/>
              </a:spcBef>
              <a:spcAft>
                <a:spcPts val="0"/>
              </a:spcAft>
              <a:buClr>
                <a:schemeClr val="accent3"/>
              </a:buClr>
              <a:buFont typeface="Wingdings 2" pitchFamily="18" charset="2"/>
              <a:buNone/>
              <a:defRPr/>
            </a:pPr>
            <a:r>
              <a:rPr lang="ru-RU" sz="1800" b="1" i="1" dirty="0" smtClean="0">
                <a:solidFill>
                  <a:srgbClr val="FFFF00"/>
                </a:solidFill>
                <a:cs typeface="Times New Roman" pitchFamily="18" charset="0"/>
              </a:rPr>
              <a:t>Материалы: </a:t>
            </a:r>
            <a:r>
              <a:rPr lang="ru-RU" sz="1800" dirty="0" smtClean="0">
                <a:solidFill>
                  <a:schemeClr val="bg1"/>
                </a:solidFill>
                <a:cs typeface="Times New Roman" pitchFamily="18" charset="0"/>
              </a:rPr>
              <a:t>мисочки с гуашью, плотная бумага любого цвета, небольшие листы, салфетки.</a:t>
            </a:r>
          </a:p>
          <a:p>
            <a:pPr marL="0" indent="0" eaLnBrk="1" fontAlgn="auto" hangingPunct="1">
              <a:spcBef>
                <a:spcPts val="0"/>
              </a:spcBef>
              <a:spcAft>
                <a:spcPts val="0"/>
              </a:spcAft>
              <a:buClr>
                <a:schemeClr val="accent3"/>
              </a:buClr>
              <a:buFont typeface="Wingdings 2" pitchFamily="18" charset="2"/>
              <a:buNone/>
              <a:defRPr/>
            </a:pPr>
            <a:r>
              <a:rPr lang="ru-RU" sz="1800" b="1" i="1" dirty="0" smtClean="0">
                <a:solidFill>
                  <a:srgbClr val="FFFF00"/>
                </a:solidFill>
                <a:cs typeface="Times New Roman" pitchFamily="18" charset="0"/>
              </a:rPr>
              <a:t>Способ получения изображения: </a:t>
            </a:r>
            <a:r>
              <a:rPr lang="ru-RU" sz="1800" dirty="0" smtClean="0">
                <a:solidFill>
                  <a:schemeClr val="bg1"/>
                </a:solidFill>
                <a:cs typeface="Times New Roman" pitchFamily="18" charset="0"/>
              </a:rPr>
              <a:t>ребенок опускает в гуашь пальчик и наносит точки, пятнышки на бумагу. На каждый пальчик набирается краска разного цвета. После работы пальчики вытираются салфеткой, затем гуашь легко смывается.</a:t>
            </a:r>
          </a:p>
          <a:p>
            <a:pPr marL="274320" indent="-274320" eaLnBrk="1" fontAlgn="auto" hangingPunct="1">
              <a:spcAft>
                <a:spcPts val="0"/>
              </a:spcAft>
              <a:buClr>
                <a:schemeClr val="accent3"/>
              </a:buClr>
              <a:buFont typeface="Wingdings 2"/>
              <a:buChar char=""/>
              <a:defRPr/>
            </a:pPr>
            <a:endParaRPr lang="ru-RU" dirty="0">
              <a:cs typeface="Times New Roman" pitchFamily="18" charset="0"/>
            </a:endParaRPr>
          </a:p>
        </p:txBody>
      </p:sp>
      <p:pic>
        <p:nvPicPr>
          <p:cNvPr id="22531" name="Picture 3" descr="G:\Фото Для презентации\Изображение 099.jpg"/>
          <p:cNvPicPr>
            <a:picLocks noChangeAspect="1" noChangeArrowheads="1"/>
          </p:cNvPicPr>
          <p:nvPr/>
        </p:nvPicPr>
        <p:blipFill rotWithShape="1">
          <a:blip r:embed="rId2"/>
          <a:srcRect t="240" r="32513" b="1"/>
          <a:stretch/>
        </p:blipFill>
        <p:spPr bwMode="auto">
          <a:xfrm>
            <a:off x="654050" y="1085850"/>
            <a:ext cx="2089150" cy="2316163"/>
          </a:xfrm>
          <a:prstGeom prst="rect">
            <a:avLst/>
          </a:prstGeom>
          <a:ln>
            <a:noFill/>
          </a:ln>
          <a:effectLst>
            <a:outerShdw blurRad="292100" dist="139700" dir="2700000" algn="tl" rotWithShape="0">
              <a:srgbClr val="333333">
                <a:alpha val="65000"/>
              </a:srgbClr>
            </a:outerShdw>
          </a:effectLst>
        </p:spPr>
      </p:pic>
      <p:pic>
        <p:nvPicPr>
          <p:cNvPr id="15365" name="Рисунок 6" descr="C:\Documents and Settings\Admin\Мои документы\Мои результаты сканировани\2011-02 (фев)\сканирование0013.jpg"/>
          <p:cNvPicPr>
            <a:picLocks noChangeAspect="1" noChangeArrowheads="1"/>
          </p:cNvPicPr>
          <p:nvPr/>
        </p:nvPicPr>
        <p:blipFill>
          <a:blip r:embed="rId3"/>
          <a:srcRect/>
          <a:stretch>
            <a:fillRect/>
          </a:stretch>
        </p:blipFill>
        <p:spPr bwMode="auto">
          <a:xfrm>
            <a:off x="2243138" y="3663950"/>
            <a:ext cx="2071687" cy="25273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2700000"/>
        </a:gradFill>
        <a:effectLst/>
      </p:bgPr>
    </p:bg>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500063" y="428625"/>
            <a:ext cx="8229600" cy="1143000"/>
          </a:xfrm>
        </p:spPr>
        <p:txBody>
          <a:bodyPr/>
          <a:lstStyle/>
          <a:p>
            <a:pPr algn="ctr" eaLnBrk="1" hangingPunct="1"/>
            <a:r>
              <a:rPr lang="ru-RU" sz="2800" b="1" dirty="0" smtClean="0">
                <a:solidFill>
                  <a:srgbClr val="FFFF00"/>
                </a:solidFill>
                <a:cs typeface="Times New Roman" pitchFamily="18" charset="0"/>
              </a:rPr>
              <a:t>Оттиск поролоном</a:t>
            </a:r>
            <a:br>
              <a:rPr lang="ru-RU" sz="2800" b="1" dirty="0" smtClean="0">
                <a:solidFill>
                  <a:srgbClr val="FFFF00"/>
                </a:solidFill>
                <a:cs typeface="Times New Roman" pitchFamily="18" charset="0"/>
              </a:rPr>
            </a:br>
            <a:endParaRPr lang="ru-RU" sz="2800" b="1" dirty="0" smtClean="0">
              <a:solidFill>
                <a:srgbClr val="FFFF00"/>
              </a:solidFill>
              <a:cs typeface="Times New Roman" pitchFamily="18" charset="0"/>
            </a:endParaRPr>
          </a:p>
        </p:txBody>
      </p:sp>
      <p:sp>
        <p:nvSpPr>
          <p:cNvPr id="4" name="Содержимое 3"/>
          <p:cNvSpPr>
            <a:spLocks noGrp="1"/>
          </p:cNvSpPr>
          <p:nvPr>
            <p:ph sz="half" idx="2"/>
          </p:nvPr>
        </p:nvSpPr>
        <p:spPr>
          <a:xfrm>
            <a:off x="4714875" y="1714500"/>
            <a:ext cx="4038600" cy="4857750"/>
          </a:xfrm>
        </p:spPr>
        <p:txBody>
          <a:bodyPr>
            <a:normAutofit/>
          </a:bodyPr>
          <a:lstStyle/>
          <a:p>
            <a:pPr marL="0" indent="0" eaLnBrk="1" fontAlgn="auto" hangingPunct="1">
              <a:spcBef>
                <a:spcPts val="0"/>
              </a:spcBef>
              <a:spcAft>
                <a:spcPts val="0"/>
              </a:spcAft>
              <a:buClr>
                <a:schemeClr val="accent3"/>
              </a:buClr>
              <a:buFont typeface="Wingdings 2" pitchFamily="18" charset="2"/>
              <a:buNone/>
              <a:defRPr/>
            </a:pPr>
            <a:r>
              <a:rPr lang="ru-RU" sz="1800" b="1" i="1" dirty="0" smtClean="0">
                <a:solidFill>
                  <a:srgbClr val="FFFF00"/>
                </a:solidFill>
              </a:rPr>
              <a:t>Возраст:</a:t>
            </a:r>
            <a:r>
              <a:rPr lang="ru-RU" sz="1800" dirty="0" smtClean="0">
                <a:solidFill>
                  <a:srgbClr val="FFFF00"/>
                </a:solidFill>
              </a:rPr>
              <a:t> </a:t>
            </a:r>
            <a:r>
              <a:rPr lang="ru-RU" sz="1800" dirty="0" smtClean="0">
                <a:solidFill>
                  <a:schemeClr val="bg1"/>
                </a:solidFill>
              </a:rPr>
              <a:t>от четырех лет.</a:t>
            </a:r>
          </a:p>
          <a:p>
            <a:pPr marL="0" indent="0" eaLnBrk="1" fontAlgn="auto" hangingPunct="1">
              <a:spcBef>
                <a:spcPts val="0"/>
              </a:spcBef>
              <a:spcAft>
                <a:spcPts val="0"/>
              </a:spcAft>
              <a:buClr>
                <a:schemeClr val="accent3"/>
              </a:buClr>
              <a:buFont typeface="Wingdings 2" pitchFamily="18" charset="2"/>
              <a:buNone/>
              <a:defRPr/>
            </a:pPr>
            <a:r>
              <a:rPr lang="ru-RU" sz="1800" b="1" i="1" dirty="0" smtClean="0">
                <a:solidFill>
                  <a:srgbClr val="FFFF00"/>
                </a:solidFill>
              </a:rPr>
              <a:t>Средства выразительности</a:t>
            </a:r>
            <a:r>
              <a:rPr lang="ru-RU" sz="1800" dirty="0" smtClean="0">
                <a:solidFill>
                  <a:srgbClr val="FFFF00"/>
                </a:solidFill>
              </a:rPr>
              <a:t>: </a:t>
            </a:r>
          </a:p>
          <a:p>
            <a:pPr marL="0" indent="0" eaLnBrk="1" fontAlgn="auto" hangingPunct="1">
              <a:spcBef>
                <a:spcPts val="0"/>
              </a:spcBef>
              <a:spcAft>
                <a:spcPts val="0"/>
              </a:spcAft>
              <a:buClr>
                <a:schemeClr val="accent3"/>
              </a:buClr>
              <a:buFont typeface="Wingdings 2" pitchFamily="18" charset="2"/>
              <a:buNone/>
              <a:defRPr/>
            </a:pPr>
            <a:r>
              <a:rPr lang="ru-RU" sz="1800" dirty="0" smtClean="0">
                <a:solidFill>
                  <a:schemeClr val="bg1"/>
                </a:solidFill>
              </a:rPr>
              <a:t>пятно, фактура, цвет.</a:t>
            </a:r>
          </a:p>
          <a:p>
            <a:pPr marL="0" indent="0" eaLnBrk="1" fontAlgn="auto" hangingPunct="1">
              <a:spcBef>
                <a:spcPts val="0"/>
              </a:spcBef>
              <a:spcAft>
                <a:spcPts val="0"/>
              </a:spcAft>
              <a:buClr>
                <a:schemeClr val="accent3"/>
              </a:buClr>
              <a:buFont typeface="Wingdings 2" pitchFamily="18" charset="2"/>
              <a:buNone/>
              <a:defRPr/>
            </a:pPr>
            <a:r>
              <a:rPr lang="ru-RU" sz="1800" b="1" i="1" dirty="0" smtClean="0">
                <a:solidFill>
                  <a:srgbClr val="FFFF00"/>
                </a:solidFill>
              </a:rPr>
              <a:t>Материалы:</a:t>
            </a:r>
            <a:r>
              <a:rPr lang="ru-RU" sz="1800" dirty="0" smtClean="0">
                <a:solidFill>
                  <a:srgbClr val="FFFF00"/>
                </a:solidFill>
              </a:rPr>
              <a:t> </a:t>
            </a:r>
            <a:r>
              <a:rPr lang="ru-RU" sz="1800" dirty="0" smtClean="0">
                <a:solidFill>
                  <a:schemeClr val="bg1"/>
                </a:solidFill>
              </a:rPr>
              <a:t>мисочка либо пластиковая коробочка, в которую вложена штемпельная подушка из тонкого поролона, пропитанного гуашью, плотная бумага любого цвета и размера, кусочки поролона.</a:t>
            </a:r>
          </a:p>
          <a:p>
            <a:pPr marL="0" indent="0" eaLnBrk="1" fontAlgn="auto" hangingPunct="1">
              <a:spcBef>
                <a:spcPts val="0"/>
              </a:spcBef>
              <a:spcAft>
                <a:spcPts val="0"/>
              </a:spcAft>
              <a:buClr>
                <a:schemeClr val="accent3"/>
              </a:buClr>
              <a:buFont typeface="Wingdings 2" pitchFamily="18" charset="2"/>
              <a:buNone/>
              <a:defRPr/>
            </a:pPr>
            <a:r>
              <a:rPr lang="ru-RU" sz="1800" b="1" i="1" dirty="0" smtClean="0">
                <a:solidFill>
                  <a:srgbClr val="FFFF00"/>
                </a:solidFill>
              </a:rPr>
              <a:t>Способ   получения   изображения:   </a:t>
            </a:r>
            <a:r>
              <a:rPr lang="ru-RU" sz="1800" dirty="0" smtClean="0">
                <a:solidFill>
                  <a:schemeClr val="bg1"/>
                </a:solidFill>
              </a:rPr>
              <a:t>ребенок   прижимает   поролон   к штемпельной подушке с краской и наносит оттиск на бумагу. Для изменения цвета берутся другие мисочка и поролон. </a:t>
            </a:r>
          </a:p>
          <a:p>
            <a:pPr marL="0" indent="0" eaLnBrk="1" fontAlgn="auto" hangingPunct="1">
              <a:spcBef>
                <a:spcPts val="0"/>
              </a:spcBef>
              <a:spcAft>
                <a:spcPts val="0"/>
              </a:spcAft>
              <a:buClr>
                <a:schemeClr val="accent3"/>
              </a:buClr>
              <a:buFont typeface="Wingdings 2"/>
              <a:buChar char=""/>
              <a:defRPr/>
            </a:pPr>
            <a:endParaRPr lang="ru-RU" sz="1800" dirty="0">
              <a:solidFill>
                <a:schemeClr val="tx1">
                  <a:lumMod val="75000"/>
                </a:schemeClr>
              </a:solidFill>
            </a:endParaRPr>
          </a:p>
        </p:txBody>
      </p:sp>
      <p:pic>
        <p:nvPicPr>
          <p:cNvPr id="23554" name="Picture 2" descr="G:\Фото Для презентации\Изображение 005.jpg"/>
          <p:cNvPicPr>
            <a:picLocks noGrp="1" noChangeAspect="1" noChangeArrowheads="1"/>
          </p:cNvPicPr>
          <p:nvPr>
            <p:ph sz="half" idx="1"/>
          </p:nvPr>
        </p:nvPicPr>
        <p:blipFill rotWithShape="1">
          <a:blip r:embed="rId2"/>
          <a:srcRect r="15972"/>
          <a:stretch/>
        </p:blipFill>
        <p:spPr>
          <a:xfrm>
            <a:off x="642910" y="1214422"/>
            <a:ext cx="2576512" cy="2300287"/>
          </a:xfrm>
          <a:effectLst>
            <a:outerShdw blurRad="292100" dist="139700" dir="2700000" algn="tl" rotWithShape="0">
              <a:srgbClr val="333333">
                <a:alpha val="65000"/>
              </a:srgbClr>
            </a:outerShdw>
          </a:effectLst>
        </p:spPr>
      </p:pic>
      <p:pic>
        <p:nvPicPr>
          <p:cNvPr id="17413" name="Picture 5"/>
          <p:cNvPicPr>
            <a:picLocks noChangeAspect="1" noChangeArrowheads="1"/>
          </p:cNvPicPr>
          <p:nvPr/>
        </p:nvPicPr>
        <p:blipFill>
          <a:blip r:embed="rId3"/>
          <a:srcRect/>
          <a:stretch>
            <a:fillRect/>
          </a:stretch>
        </p:blipFill>
        <p:spPr bwMode="auto">
          <a:xfrm>
            <a:off x="971550" y="4000500"/>
            <a:ext cx="3373438" cy="23510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strip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2700000"/>
        </a:gradFill>
        <a:effectLst/>
      </p:bgPr>
    </p:bg>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534988" y="549275"/>
            <a:ext cx="8229600" cy="857250"/>
          </a:xfrm>
        </p:spPr>
        <p:txBody>
          <a:bodyPr/>
          <a:lstStyle/>
          <a:p>
            <a:pPr algn="ctr" eaLnBrk="1" hangingPunct="1"/>
            <a:r>
              <a:rPr lang="ru-RU" sz="2800" b="1" dirty="0" smtClean="0">
                <a:solidFill>
                  <a:srgbClr val="FFFF00"/>
                </a:solidFill>
              </a:rPr>
              <a:t/>
            </a:r>
            <a:br>
              <a:rPr lang="ru-RU" sz="2800" b="1" dirty="0" smtClean="0">
                <a:solidFill>
                  <a:srgbClr val="FFFF00"/>
                </a:solidFill>
              </a:rPr>
            </a:br>
            <a:r>
              <a:rPr lang="ru-RU" sz="2800" b="1" dirty="0" smtClean="0">
                <a:solidFill>
                  <a:srgbClr val="FFFF00"/>
                </a:solidFill>
              </a:rPr>
              <a:t>Оттиск мятой бумагой</a:t>
            </a:r>
            <a:r>
              <a:rPr lang="ru-RU" sz="2800" dirty="0" smtClean="0">
                <a:solidFill>
                  <a:srgbClr val="0B5395"/>
                </a:solidFill>
              </a:rPr>
              <a:t/>
            </a:r>
            <a:br>
              <a:rPr lang="ru-RU" sz="2800" dirty="0" smtClean="0">
                <a:solidFill>
                  <a:srgbClr val="0B5395"/>
                </a:solidFill>
              </a:rPr>
            </a:br>
            <a:endParaRPr lang="ru-RU" sz="2800" dirty="0" smtClean="0">
              <a:solidFill>
                <a:srgbClr val="0B5395"/>
              </a:solidFill>
              <a:cs typeface="Times New Roman" pitchFamily="18" charset="0"/>
            </a:endParaRPr>
          </a:p>
        </p:txBody>
      </p:sp>
      <p:sp>
        <p:nvSpPr>
          <p:cNvPr id="4" name="Содержимое 3"/>
          <p:cNvSpPr>
            <a:spLocks noGrp="1"/>
          </p:cNvSpPr>
          <p:nvPr>
            <p:ph sz="half" idx="2"/>
          </p:nvPr>
        </p:nvSpPr>
        <p:spPr>
          <a:xfrm>
            <a:off x="4857750" y="1214438"/>
            <a:ext cx="3829050" cy="5140325"/>
          </a:xfrm>
        </p:spPr>
        <p:txBody>
          <a:bodyPr>
            <a:normAutofit fontScale="70000" lnSpcReduction="20000"/>
          </a:bodyPr>
          <a:lstStyle/>
          <a:p>
            <a:pPr marL="274320" indent="-274320" eaLnBrk="1" fontAlgn="auto" hangingPunct="1">
              <a:spcAft>
                <a:spcPts val="0"/>
              </a:spcAft>
              <a:buClr>
                <a:schemeClr val="accent3"/>
              </a:buClr>
              <a:buFont typeface="Wingdings 2" pitchFamily="18" charset="2"/>
              <a:buNone/>
              <a:defRPr/>
            </a:pPr>
            <a:endParaRPr lang="ru-RU" dirty="0" smtClean="0"/>
          </a:p>
          <a:p>
            <a:pPr marL="0" indent="0" eaLnBrk="1" fontAlgn="auto" hangingPunct="1">
              <a:lnSpc>
                <a:spcPct val="120000"/>
              </a:lnSpc>
              <a:spcBef>
                <a:spcPts val="0"/>
              </a:spcBef>
              <a:spcAft>
                <a:spcPts val="0"/>
              </a:spcAft>
              <a:buClr>
                <a:schemeClr val="accent3"/>
              </a:buClr>
              <a:buFont typeface="Wingdings 2" pitchFamily="18" charset="2"/>
              <a:buNone/>
              <a:defRPr/>
            </a:pPr>
            <a:r>
              <a:rPr lang="ru-RU" b="1" i="1" dirty="0" smtClean="0">
                <a:solidFill>
                  <a:srgbClr val="FFFF00"/>
                </a:solidFill>
              </a:rPr>
              <a:t>Возраст: </a:t>
            </a:r>
            <a:r>
              <a:rPr lang="ru-RU" dirty="0" smtClean="0">
                <a:solidFill>
                  <a:schemeClr val="bg1"/>
                </a:solidFill>
              </a:rPr>
              <a:t>от четырех лет.</a:t>
            </a:r>
          </a:p>
          <a:p>
            <a:pPr marL="0" indent="0" eaLnBrk="1" fontAlgn="auto" hangingPunct="1">
              <a:lnSpc>
                <a:spcPct val="120000"/>
              </a:lnSpc>
              <a:spcBef>
                <a:spcPts val="0"/>
              </a:spcBef>
              <a:spcAft>
                <a:spcPts val="0"/>
              </a:spcAft>
              <a:buClr>
                <a:schemeClr val="accent3"/>
              </a:buClr>
              <a:buFont typeface="Wingdings 2" pitchFamily="18" charset="2"/>
              <a:buNone/>
              <a:defRPr/>
            </a:pPr>
            <a:r>
              <a:rPr lang="ru-RU" b="1" i="1" dirty="0" smtClean="0">
                <a:solidFill>
                  <a:srgbClr val="FFFF00"/>
                </a:solidFill>
              </a:rPr>
              <a:t>Средства выразительности:</a:t>
            </a:r>
            <a:r>
              <a:rPr lang="ru-RU" dirty="0" smtClean="0">
                <a:solidFill>
                  <a:srgbClr val="FFFF00"/>
                </a:solidFill>
              </a:rPr>
              <a:t> </a:t>
            </a:r>
          </a:p>
          <a:p>
            <a:pPr marL="0" indent="0" eaLnBrk="1" fontAlgn="auto" hangingPunct="1">
              <a:lnSpc>
                <a:spcPct val="120000"/>
              </a:lnSpc>
              <a:spcBef>
                <a:spcPts val="0"/>
              </a:spcBef>
              <a:spcAft>
                <a:spcPts val="0"/>
              </a:spcAft>
              <a:buClr>
                <a:schemeClr val="accent3"/>
              </a:buClr>
              <a:buFont typeface="Wingdings 2" pitchFamily="18" charset="2"/>
              <a:buNone/>
              <a:defRPr/>
            </a:pPr>
            <a:r>
              <a:rPr lang="ru-RU" dirty="0" smtClean="0">
                <a:solidFill>
                  <a:schemeClr val="bg1"/>
                </a:solidFill>
              </a:rPr>
              <a:t>пятно, фактура, цвет.</a:t>
            </a:r>
          </a:p>
          <a:p>
            <a:pPr marL="0" indent="0" eaLnBrk="1" fontAlgn="auto" hangingPunct="1">
              <a:lnSpc>
                <a:spcPct val="120000"/>
              </a:lnSpc>
              <a:spcBef>
                <a:spcPts val="0"/>
              </a:spcBef>
              <a:spcAft>
                <a:spcPts val="0"/>
              </a:spcAft>
              <a:buClr>
                <a:schemeClr val="accent3"/>
              </a:buClr>
              <a:buFont typeface="Wingdings 2" pitchFamily="18" charset="2"/>
              <a:buNone/>
              <a:defRPr/>
            </a:pPr>
            <a:r>
              <a:rPr lang="ru-RU" b="1" i="1" dirty="0" smtClean="0">
                <a:solidFill>
                  <a:srgbClr val="FFFF00"/>
                </a:solidFill>
              </a:rPr>
              <a:t>Материалы:</a:t>
            </a:r>
            <a:r>
              <a:rPr lang="ru-RU" dirty="0" smtClean="0">
                <a:solidFill>
                  <a:srgbClr val="FFFF00"/>
                </a:solidFill>
              </a:rPr>
              <a:t> </a:t>
            </a:r>
            <a:r>
              <a:rPr lang="ru-RU" dirty="0" smtClean="0">
                <a:solidFill>
                  <a:schemeClr val="bg1"/>
                </a:solidFill>
              </a:rPr>
              <a:t>блюдце либо пластиковая коробочка, в которую вложена штемпельная подушка из тонкого поролона, пропитанного гуашью, плотная бумага любого цвета и размера, смятая бумага.</a:t>
            </a:r>
          </a:p>
          <a:p>
            <a:pPr marL="0" indent="0" eaLnBrk="1" fontAlgn="auto" hangingPunct="1">
              <a:lnSpc>
                <a:spcPct val="120000"/>
              </a:lnSpc>
              <a:spcBef>
                <a:spcPts val="0"/>
              </a:spcBef>
              <a:spcAft>
                <a:spcPts val="0"/>
              </a:spcAft>
              <a:buClr>
                <a:schemeClr val="accent3"/>
              </a:buClr>
              <a:buFont typeface="Wingdings 2" pitchFamily="18" charset="2"/>
              <a:buNone/>
              <a:defRPr/>
            </a:pPr>
            <a:r>
              <a:rPr lang="ru-RU" b="1" i="1" dirty="0" smtClean="0">
                <a:solidFill>
                  <a:srgbClr val="FFFF00"/>
                </a:solidFill>
              </a:rPr>
              <a:t>Способ получения изображения: </a:t>
            </a:r>
            <a:r>
              <a:rPr lang="ru-RU" dirty="0" smtClean="0">
                <a:solidFill>
                  <a:schemeClr val="bg1"/>
                </a:solidFill>
              </a:rPr>
              <a:t>ребенок прижимает смятую бумагу к штемпельной подушке с краской и наносит оттиск на бумагу. Чтобы получить другой цвет, меняются и блюдце и смятая бумага. </a:t>
            </a:r>
          </a:p>
          <a:p>
            <a:pPr marL="0" indent="-274320" eaLnBrk="1" fontAlgn="auto" hangingPunct="1">
              <a:lnSpc>
                <a:spcPct val="120000"/>
              </a:lnSpc>
              <a:spcBef>
                <a:spcPts val="0"/>
              </a:spcBef>
              <a:spcAft>
                <a:spcPts val="0"/>
              </a:spcAft>
              <a:buClr>
                <a:schemeClr val="accent3"/>
              </a:buClr>
              <a:buFont typeface="Wingdings 2"/>
              <a:buNone/>
              <a:defRPr/>
            </a:pPr>
            <a:endParaRPr lang="ru-RU" dirty="0"/>
          </a:p>
        </p:txBody>
      </p:sp>
      <p:pic>
        <p:nvPicPr>
          <p:cNvPr id="18438" name="Picture 6" descr="C:\Documents and Settings\Admin\Рабочий стол\иршмшд.jpg"/>
          <p:cNvPicPr>
            <a:picLocks noChangeAspect="1" noChangeArrowheads="1"/>
          </p:cNvPicPr>
          <p:nvPr/>
        </p:nvPicPr>
        <p:blipFill>
          <a:blip r:embed="rId2"/>
          <a:srcRect/>
          <a:stretch>
            <a:fillRect/>
          </a:stretch>
        </p:blipFill>
        <p:spPr bwMode="auto">
          <a:xfrm>
            <a:off x="1116013" y="3859213"/>
            <a:ext cx="3027362" cy="2214562"/>
          </a:xfrm>
          <a:prstGeom prst="rect">
            <a:avLst/>
          </a:prstGeom>
          <a:ln>
            <a:noFill/>
          </a:ln>
          <a:effectLst>
            <a:outerShdw blurRad="292100" dist="139700" dir="2700000" algn="tl" rotWithShape="0">
              <a:srgbClr val="333333">
                <a:alpha val="65000"/>
              </a:srgbClr>
            </a:outerShdw>
          </a:effectLst>
        </p:spPr>
      </p:pic>
      <p:pic>
        <p:nvPicPr>
          <p:cNvPr id="11271" name="Picture 7" descr="D:\Program Files\Rjgbb\Documents and Settings\Admin\Рабочий стол\Портфель\с флешки март\Фото Для презентации\Изображение 079.jpg"/>
          <p:cNvPicPr>
            <a:picLocks noChangeAspect="1" noChangeArrowheads="1"/>
          </p:cNvPicPr>
          <p:nvPr/>
        </p:nvPicPr>
        <p:blipFill>
          <a:blip r:embed="rId3"/>
          <a:srcRect l="11926" t="50066"/>
          <a:stretch>
            <a:fillRect/>
          </a:stretch>
        </p:blipFill>
        <p:spPr bwMode="auto">
          <a:xfrm>
            <a:off x="611188" y="1792288"/>
            <a:ext cx="3889375" cy="1652587"/>
          </a:xfrm>
          <a:prstGeom prst="rect">
            <a:avLst/>
          </a:prstGeom>
          <a:noFill/>
          <a:ln w="9525">
            <a:noFill/>
            <a:miter lim="800000"/>
            <a:headEnd/>
            <a:tailEnd/>
          </a:ln>
        </p:spPr>
      </p:pic>
    </p:spTree>
  </p:cSld>
  <p:clrMapOvr>
    <a:masterClrMapping/>
  </p:clrMapOvr>
  <p:transition spd="med">
    <p:strips dir="l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Другая 1">
      <a:dk1>
        <a:srgbClr val="7030A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FF654"/>
      </a:hlink>
      <a:folHlink>
        <a:srgbClr val="85DFD0"/>
      </a:folHlink>
    </a:clrScheme>
    <a:fontScheme name="Другая 2">
      <a:majorFont>
        <a:latin typeface="Times New Roman"/>
        <a:ea typeface=""/>
        <a:cs typeface=""/>
      </a:majorFont>
      <a:minorFont>
        <a:latin typeface="Times New Roman"/>
        <a:ea typeface=""/>
        <a:cs typeface=""/>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2606</TotalTime>
  <Words>1085</Words>
  <Application>Microsoft Office PowerPoint</Application>
  <PresentationFormat>Экран (4:3)</PresentationFormat>
  <Paragraphs>116</Paragraphs>
  <Slides>18</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Поток</vt:lpstr>
      <vt:lpstr>Слайд 1</vt:lpstr>
      <vt:lpstr>Слайд 2</vt:lpstr>
      <vt:lpstr>Этапы развития воображения у детей дошкольного возраста (французский психолог Т. Рибо представил основной закон развития воображения в трех стадиях) </vt:lpstr>
      <vt:lpstr>Слайд 4</vt:lpstr>
      <vt:lpstr>Слайд 5</vt:lpstr>
      <vt:lpstr> Рисование ладошкой </vt:lpstr>
      <vt:lpstr>     Рисование пальчиками </vt:lpstr>
      <vt:lpstr>Оттиск поролоном </vt:lpstr>
      <vt:lpstr> Оттиск мятой бумагой </vt:lpstr>
      <vt:lpstr>        Отпечатки листьев  </vt:lpstr>
      <vt:lpstr>Восковые карандаши + акварель </vt:lpstr>
      <vt:lpstr>    Монотипия предметная </vt:lpstr>
      <vt:lpstr>Слайд 13</vt:lpstr>
      <vt:lpstr>Слайд 14</vt:lpstr>
      <vt:lpstr>Слайд 15</vt:lpstr>
      <vt:lpstr>Рекомендации педагогам</vt:lpstr>
      <vt:lpstr>Рекомендации родителям</vt:lpstr>
      <vt:lpstr>Слайд 18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РАЗВИТИЕ ТВОРЧЕСКИХ СПОСОБНОСТЕЙ ДОШКОЛЬНИКОВ НА ЗАНЯТИЯХ НЕТРАДИЦИОННОГО РИСОВАНИЯ Выпускная квалификационная работа </dc:title>
  <dc:creator>Admin</dc:creator>
  <cp:lastModifiedBy>anastasya</cp:lastModifiedBy>
  <cp:revision>257</cp:revision>
  <dcterms:created xsi:type="dcterms:W3CDTF">2011-03-14T14:54:21Z</dcterms:created>
  <dcterms:modified xsi:type="dcterms:W3CDTF">2016-11-09T16:00:52Z</dcterms:modified>
</cp:coreProperties>
</file>